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9926638" cy="1435258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99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4395C-D3D2-490C-92C5-079D0CBD6EFA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376363" y="1076325"/>
            <a:ext cx="7173912" cy="5381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992188" y="6816725"/>
            <a:ext cx="7942262" cy="6459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13631863"/>
            <a:ext cx="4302125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5622925" y="13631863"/>
            <a:ext cx="4302125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6461B-BFE9-4FF5-8BAA-DF5D84FE1EC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71311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9061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4384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12069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760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35042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09262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600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65530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8111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62804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10527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4C43F-04A1-4106-AB05-3C349D308C88}" type="datetimeFigureOut">
              <a:rPr lang="nb-NO" smtClean="0"/>
              <a:t>19.06.2019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70295-D7DB-436B-B981-F064172AE06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411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\\hovedsrv2\masterdata\maler\Brevfletting\Gable%20(NCL)%20brev,%20krav%20ihht%20HTU-dom.docx" TargetMode="External"/><Relationship Id="rId2" Type="http://schemas.openxmlformats.org/officeDocument/2006/relationships/hyperlink" Target="file:///\\hovedsrv2\masterdata\maler\Brevfletting\Sluttoppgj&#248;r%205%20ukers%20varsel%20med%20GARANTI,%20Fredensborg%20Norge%20AS.docx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file:///\\hovedsrv2\masterdata\maler\Brevfletting\Gable%20(NCL)%20brev,%20LT%20ikke%20aksept%20og%20ikke%20s&#248;ksm&#229;l.docx" TargetMode="External"/><Relationship Id="rId4" Type="http://schemas.openxmlformats.org/officeDocument/2006/relationships/hyperlink" Target="file:///\\hovedsrv2\masterdata\maler\Brevfletting\Gable%20(NCL)%20brev,%20krav%20ihht%20leietakers%20aksept.doc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155465" y="1905519"/>
            <a:ext cx="950216" cy="41549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skylder </a:t>
            </a:r>
            <a:r>
              <a:rPr lang="nb-NO" sz="700" b="1" u="sng" dirty="0" smtClean="0"/>
              <a:t>mer</a:t>
            </a:r>
            <a:r>
              <a:rPr lang="nb-NO" sz="700" dirty="0" smtClean="0"/>
              <a:t> </a:t>
            </a:r>
            <a:r>
              <a:rPr lang="nb-NO" sz="700" b="1" dirty="0" smtClean="0"/>
              <a:t>HUSLEIE</a:t>
            </a:r>
            <a:r>
              <a:rPr lang="nb-NO" sz="700" dirty="0"/>
              <a:t> </a:t>
            </a:r>
            <a:r>
              <a:rPr lang="nb-NO" sz="700" dirty="0" smtClean="0"/>
              <a:t>enn garantien tilsvarer</a:t>
            </a:r>
            <a:endParaRPr lang="nb-NO" sz="700" dirty="0"/>
          </a:p>
        </p:txBody>
      </p:sp>
      <p:sp>
        <p:nvSpPr>
          <p:cNvPr id="3" name="TekstSylinder 2"/>
          <p:cNvSpPr txBox="1"/>
          <p:nvPr/>
        </p:nvSpPr>
        <p:spPr>
          <a:xfrm>
            <a:off x="127832" y="2912965"/>
            <a:ext cx="972108" cy="63094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skylder mindre husleie enn garantisummen, og skylder i tillegg andre ting</a:t>
            </a:r>
            <a:endParaRPr lang="nb-NO" sz="700" dirty="0"/>
          </a:p>
        </p:txBody>
      </p:sp>
      <p:sp>
        <p:nvSpPr>
          <p:cNvPr id="4" name="TekstSylinder 3"/>
          <p:cNvSpPr txBox="1"/>
          <p:nvPr/>
        </p:nvSpPr>
        <p:spPr>
          <a:xfrm>
            <a:off x="1610982" y="1099671"/>
            <a:ext cx="759300" cy="6309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har IKKE akseptert kravet etter avsluttet leieforhold</a:t>
            </a:r>
            <a:endParaRPr lang="nb-NO" sz="700" dirty="0"/>
          </a:p>
        </p:txBody>
      </p:sp>
      <p:sp>
        <p:nvSpPr>
          <p:cNvPr id="5" name="TekstSylinder 4"/>
          <p:cNvSpPr txBox="1"/>
          <p:nvPr/>
        </p:nvSpPr>
        <p:spPr>
          <a:xfrm>
            <a:off x="2627784" y="783575"/>
            <a:ext cx="1368152" cy="1277273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b="1" dirty="0" smtClean="0">
                <a:solidFill>
                  <a:srgbClr val="00B050"/>
                </a:solidFill>
              </a:rPr>
              <a:t>5 ukers varsel </a:t>
            </a:r>
            <a:r>
              <a:rPr lang="nb-NO" sz="700" dirty="0" smtClean="0"/>
              <a:t>til LT; </a:t>
            </a:r>
            <a:r>
              <a:rPr lang="nb-NO" sz="700" dirty="0" err="1" smtClean="0"/>
              <a:t>dvs</a:t>
            </a:r>
            <a:r>
              <a:rPr lang="nb-NO" sz="700" dirty="0" smtClean="0"/>
              <a:t> LT får 5 uker på seg til å ta ut søksmål mot </a:t>
            </a:r>
            <a:r>
              <a:rPr lang="nb-NO" sz="700" dirty="0"/>
              <a:t>Heimstaden. Det må samtidig varsles om at det vil bli krevd utbetaling under garantien dersom betalingsplikten misligholdes</a:t>
            </a:r>
            <a:r>
              <a:rPr lang="nb-NO" sz="700" dirty="0" smtClean="0"/>
              <a:t>.</a:t>
            </a:r>
          </a:p>
          <a:p>
            <a:r>
              <a:rPr lang="nb-NO" sz="700" dirty="0" smtClean="0">
                <a:hlinkClick r:id="rId2" action="ppaction://hlinkfile"/>
              </a:rPr>
              <a:t>M:\maler\Brevfletting\Sluttoppgjør 5 ukers varsel med GARANTI, Fredensborg Norge AS.docx</a:t>
            </a:r>
            <a:endParaRPr lang="nb-NO" sz="700" dirty="0"/>
          </a:p>
        </p:txBody>
      </p:sp>
      <p:cxnSp>
        <p:nvCxnSpPr>
          <p:cNvPr id="7" name="Rett pil 6"/>
          <p:cNvCxnSpPr>
            <a:stCxn id="4" idx="3"/>
            <a:endCxn id="5" idx="1"/>
          </p:cNvCxnSpPr>
          <p:nvPr/>
        </p:nvCxnSpPr>
        <p:spPr>
          <a:xfrm>
            <a:off x="2370282" y="1415142"/>
            <a:ext cx="257502" cy="707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TekstSylinder 7"/>
          <p:cNvSpPr txBox="1"/>
          <p:nvPr/>
        </p:nvSpPr>
        <p:spPr>
          <a:xfrm>
            <a:off x="4427269" y="1905519"/>
            <a:ext cx="1149268" cy="41549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BETALER kravet innen fristen. Avslutt  LF i Master.</a:t>
            </a:r>
            <a:endParaRPr lang="nb-NO" sz="700" dirty="0"/>
          </a:p>
        </p:txBody>
      </p:sp>
      <p:sp>
        <p:nvSpPr>
          <p:cNvPr id="16" name="TekstSylinder 15"/>
          <p:cNvSpPr txBox="1"/>
          <p:nvPr/>
        </p:nvSpPr>
        <p:spPr>
          <a:xfrm>
            <a:off x="4431205" y="1100122"/>
            <a:ext cx="1152128" cy="6309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tar ut søksmål mot </a:t>
            </a:r>
            <a:r>
              <a:rPr lang="nb-NO" sz="700" dirty="0"/>
              <a:t>Heimstaden </a:t>
            </a:r>
            <a:r>
              <a:rPr lang="nb-NO" sz="700" b="1" u="sng" dirty="0" smtClean="0"/>
              <a:t>OG </a:t>
            </a:r>
            <a:r>
              <a:rPr lang="nb-NO" sz="700" dirty="0" smtClean="0"/>
              <a:t>dokumenterer dette ovenfor CL og </a:t>
            </a:r>
            <a:r>
              <a:rPr lang="nb-NO" sz="700" dirty="0"/>
              <a:t>Heimstaden </a:t>
            </a:r>
            <a:r>
              <a:rPr lang="nb-NO" sz="700" dirty="0" smtClean="0"/>
              <a:t>innen fristen</a:t>
            </a:r>
            <a:endParaRPr lang="nb-NO" sz="700" dirty="0"/>
          </a:p>
        </p:txBody>
      </p:sp>
      <p:sp>
        <p:nvSpPr>
          <p:cNvPr id="17" name="TekstSylinder 16"/>
          <p:cNvSpPr txBox="1"/>
          <p:nvPr/>
        </p:nvSpPr>
        <p:spPr>
          <a:xfrm>
            <a:off x="4431204" y="588957"/>
            <a:ext cx="1152128" cy="4154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tar ikke ut søksmål mot </a:t>
            </a:r>
            <a:r>
              <a:rPr lang="nb-NO" sz="700" dirty="0"/>
              <a:t>Heimstaden, </a:t>
            </a:r>
            <a:r>
              <a:rPr lang="nb-NO" sz="700" dirty="0" smtClean="0"/>
              <a:t>og betaler heller ikke innen fristen</a:t>
            </a:r>
            <a:endParaRPr lang="nb-NO" sz="700" dirty="0"/>
          </a:p>
        </p:txBody>
      </p:sp>
      <p:cxnSp>
        <p:nvCxnSpPr>
          <p:cNvPr id="20" name="Rett pil 19"/>
          <p:cNvCxnSpPr>
            <a:stCxn id="5" idx="3"/>
            <a:endCxn id="16" idx="1"/>
          </p:cNvCxnSpPr>
          <p:nvPr/>
        </p:nvCxnSpPr>
        <p:spPr>
          <a:xfrm flipV="1">
            <a:off x="3995936" y="1415593"/>
            <a:ext cx="435269" cy="6619"/>
          </a:xfrm>
          <a:prstGeom prst="straightConnector1">
            <a:avLst/>
          </a:prstGeom>
          <a:ln w="127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Sylinder 26"/>
          <p:cNvSpPr txBox="1"/>
          <p:nvPr/>
        </p:nvSpPr>
        <p:spPr>
          <a:xfrm>
            <a:off x="6113983" y="156734"/>
            <a:ext cx="1479137" cy="1277273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Brev til </a:t>
            </a:r>
            <a:r>
              <a:rPr lang="nb-NO" sz="700" dirty="0" err="1" smtClean="0"/>
              <a:t>Claims</a:t>
            </a:r>
            <a:r>
              <a:rPr lang="nb-NO" sz="700" dirty="0" smtClean="0"/>
              <a:t> Link AS om utbetaling av garantien;</a:t>
            </a:r>
          </a:p>
          <a:p>
            <a:pPr marL="88900" indent="-88900">
              <a:buFont typeface="+mj-lt"/>
              <a:buAutoNum type="arabicPeriod"/>
            </a:pPr>
            <a:r>
              <a:rPr lang="nb-NO" sz="700" dirty="0" smtClean="0">
                <a:hlinkClick r:id="rId3" action="ppaction://hlinkfile"/>
              </a:rPr>
              <a:t>M:\maler\Brevfletting\Gable (NCL) brev, krav </a:t>
            </a:r>
            <a:r>
              <a:rPr lang="nb-NO" sz="700" dirty="0" err="1" smtClean="0">
                <a:hlinkClick r:id="rId3" action="ppaction://hlinkfile"/>
              </a:rPr>
              <a:t>ihht</a:t>
            </a:r>
            <a:r>
              <a:rPr lang="nb-NO" sz="700" dirty="0" smtClean="0">
                <a:hlinkClick r:id="rId3" action="ppaction://hlinkfile"/>
              </a:rPr>
              <a:t> HTU-dom.docx</a:t>
            </a:r>
            <a:endParaRPr lang="nb-NO" sz="700" dirty="0" smtClean="0"/>
          </a:p>
          <a:p>
            <a:pPr marL="88900" indent="-88900">
              <a:buFont typeface="+mj-lt"/>
              <a:buAutoNum type="arabicPeriod"/>
            </a:pPr>
            <a:r>
              <a:rPr lang="nb-NO" sz="700" dirty="0" smtClean="0">
                <a:hlinkClick r:id="rId4" action="ppaction://hlinkfile"/>
              </a:rPr>
              <a:t>M:\maler\Brevfletting\Gable (NCL) brev, krav </a:t>
            </a:r>
            <a:r>
              <a:rPr lang="nb-NO" sz="700" dirty="0" err="1" smtClean="0">
                <a:hlinkClick r:id="rId4" action="ppaction://hlinkfile"/>
              </a:rPr>
              <a:t>ihht</a:t>
            </a:r>
            <a:r>
              <a:rPr lang="nb-NO" sz="700" dirty="0" smtClean="0">
                <a:hlinkClick r:id="rId4" action="ppaction://hlinkfile"/>
              </a:rPr>
              <a:t> leietakers aksept.docx</a:t>
            </a:r>
            <a:endParaRPr lang="nb-NO" sz="700" dirty="0" smtClean="0"/>
          </a:p>
          <a:p>
            <a:pPr marL="88900" indent="-88900">
              <a:buFont typeface="+mj-lt"/>
              <a:buAutoNum type="arabicPeriod"/>
            </a:pPr>
            <a:r>
              <a:rPr lang="nb-NO" sz="700" dirty="0" smtClean="0">
                <a:hlinkClick r:id="rId5" action="ppaction://hlinkfile"/>
              </a:rPr>
              <a:t>M:\maler\Brevfletting\Gable (NCL) brev, LT ikke aksept og ikke søksmål.docx</a:t>
            </a:r>
            <a:endParaRPr lang="nb-NO" sz="700" dirty="0"/>
          </a:p>
        </p:txBody>
      </p:sp>
      <p:sp>
        <p:nvSpPr>
          <p:cNvPr id="28" name="TekstSylinder 27"/>
          <p:cNvSpPr txBox="1"/>
          <p:nvPr/>
        </p:nvSpPr>
        <p:spPr>
          <a:xfrm>
            <a:off x="2738294" y="3949896"/>
            <a:ext cx="114963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taper helt eller delvis søksmålet, og det foreligger HTU-avgjørelse på kravet til </a:t>
            </a:r>
            <a:r>
              <a:rPr lang="nb-NO" sz="700" dirty="0"/>
              <a:t>Heimstaden</a:t>
            </a:r>
          </a:p>
        </p:txBody>
      </p:sp>
      <p:sp>
        <p:nvSpPr>
          <p:cNvPr id="29" name="TekstSylinder 28"/>
          <p:cNvSpPr txBox="1"/>
          <p:nvPr/>
        </p:nvSpPr>
        <p:spPr>
          <a:xfrm>
            <a:off x="2738294" y="4775091"/>
            <a:ext cx="1149630" cy="41549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nb-NO"/>
            </a:defPPr>
            <a:lvl1pPr>
              <a:defRPr sz="700"/>
            </a:lvl1pPr>
          </a:lstStyle>
          <a:p>
            <a:r>
              <a:rPr lang="nb-NO" dirty="0"/>
              <a:t>LT vinner søksmålet, og Heimstaden</a:t>
            </a:r>
            <a:r>
              <a:rPr lang="nb-NO" dirty="0" smtClean="0"/>
              <a:t> </a:t>
            </a:r>
            <a:r>
              <a:rPr lang="nb-NO" dirty="0"/>
              <a:t>har ikke lenger et krav</a:t>
            </a:r>
          </a:p>
        </p:txBody>
      </p:sp>
      <p:cxnSp>
        <p:nvCxnSpPr>
          <p:cNvPr id="39" name="Rett pil 38"/>
          <p:cNvCxnSpPr>
            <a:stCxn id="17" idx="3"/>
            <a:endCxn id="27" idx="1"/>
          </p:cNvCxnSpPr>
          <p:nvPr/>
        </p:nvCxnSpPr>
        <p:spPr>
          <a:xfrm flipV="1">
            <a:off x="5583332" y="795371"/>
            <a:ext cx="530651" cy="1335"/>
          </a:xfrm>
          <a:prstGeom prst="straightConnector1">
            <a:avLst/>
          </a:prstGeom>
          <a:ln w="127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kstSylinder 64"/>
          <p:cNvSpPr txBox="1"/>
          <p:nvPr/>
        </p:nvSpPr>
        <p:spPr>
          <a:xfrm>
            <a:off x="2644752" y="2664395"/>
            <a:ext cx="1368152" cy="846386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b="1" dirty="0">
                <a:solidFill>
                  <a:srgbClr val="00B050"/>
                </a:solidFill>
              </a:rPr>
              <a:t>2</a:t>
            </a:r>
            <a:r>
              <a:rPr lang="nb-NO" sz="700" b="1" dirty="0" smtClean="0">
                <a:solidFill>
                  <a:srgbClr val="00B050"/>
                </a:solidFill>
              </a:rPr>
              <a:t> ukers varsel </a:t>
            </a:r>
            <a:r>
              <a:rPr lang="nb-NO" sz="700" dirty="0" smtClean="0"/>
              <a:t>til LT; </a:t>
            </a:r>
            <a:r>
              <a:rPr lang="nb-NO" sz="700" dirty="0" err="1" smtClean="0"/>
              <a:t>dvs</a:t>
            </a:r>
            <a:r>
              <a:rPr lang="nb-NO" sz="700" dirty="0" smtClean="0"/>
              <a:t> LT får 2 uker på seg til å betale kravet. Det må samtidig varsles om at det vil bli krevd utbetaling under garantien dersom betalingsplikten misligholdes.</a:t>
            </a:r>
          </a:p>
          <a:p>
            <a:endParaRPr lang="nb-NO" sz="700" dirty="0"/>
          </a:p>
        </p:txBody>
      </p:sp>
      <p:cxnSp>
        <p:nvCxnSpPr>
          <p:cNvPr id="84" name="Rett pil 83"/>
          <p:cNvCxnSpPr>
            <a:stCxn id="65" idx="3"/>
            <a:endCxn id="8" idx="1"/>
          </p:cNvCxnSpPr>
          <p:nvPr/>
        </p:nvCxnSpPr>
        <p:spPr>
          <a:xfrm flipV="1">
            <a:off x="4012904" y="2113268"/>
            <a:ext cx="414365" cy="9743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kstSylinder 103"/>
          <p:cNvSpPr txBox="1"/>
          <p:nvPr/>
        </p:nvSpPr>
        <p:spPr>
          <a:xfrm>
            <a:off x="1629012" y="2876115"/>
            <a:ext cx="759300" cy="4154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HAR akseptert kravet</a:t>
            </a:r>
            <a:endParaRPr lang="nb-NO" sz="700" dirty="0"/>
          </a:p>
        </p:txBody>
      </p:sp>
      <p:cxnSp>
        <p:nvCxnSpPr>
          <p:cNvPr id="111" name="Rett pil 110"/>
          <p:cNvCxnSpPr>
            <a:stCxn id="104" idx="3"/>
            <a:endCxn id="65" idx="1"/>
          </p:cNvCxnSpPr>
          <p:nvPr/>
        </p:nvCxnSpPr>
        <p:spPr>
          <a:xfrm>
            <a:off x="2388312" y="3083864"/>
            <a:ext cx="256440" cy="372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8" name="TekstSylinder 127"/>
          <p:cNvSpPr txBox="1"/>
          <p:nvPr/>
        </p:nvSpPr>
        <p:spPr>
          <a:xfrm>
            <a:off x="4431205" y="2393657"/>
            <a:ext cx="1152128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betaler IKKE kravet innen fristen</a:t>
            </a:r>
            <a:endParaRPr lang="nb-NO" sz="700" dirty="0"/>
          </a:p>
        </p:txBody>
      </p:sp>
      <p:cxnSp>
        <p:nvCxnSpPr>
          <p:cNvPr id="135" name="Rett pil 134"/>
          <p:cNvCxnSpPr>
            <a:stCxn id="65" idx="3"/>
            <a:endCxn id="128" idx="1"/>
          </p:cNvCxnSpPr>
          <p:nvPr/>
        </p:nvCxnSpPr>
        <p:spPr>
          <a:xfrm flipV="1">
            <a:off x="4012904" y="2547546"/>
            <a:ext cx="418301" cy="54004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Rett pil 145"/>
          <p:cNvCxnSpPr>
            <a:stCxn id="377" idx="0"/>
            <a:endCxn id="27" idx="2"/>
          </p:cNvCxnSpPr>
          <p:nvPr/>
        </p:nvCxnSpPr>
        <p:spPr>
          <a:xfrm flipV="1">
            <a:off x="6383509" y="1434007"/>
            <a:ext cx="470043" cy="715581"/>
          </a:xfrm>
          <a:prstGeom prst="straightConnector1">
            <a:avLst/>
          </a:prstGeom>
          <a:ln w="127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kstSylinder 152"/>
          <p:cNvSpPr txBox="1"/>
          <p:nvPr/>
        </p:nvSpPr>
        <p:spPr>
          <a:xfrm>
            <a:off x="7202192" y="2177877"/>
            <a:ext cx="1152128" cy="307777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nb-NO" sz="700" dirty="0" err="1" smtClean="0"/>
              <a:t>Claims</a:t>
            </a:r>
            <a:r>
              <a:rPr lang="nb-NO" sz="700" dirty="0" smtClean="0"/>
              <a:t> </a:t>
            </a:r>
            <a:r>
              <a:rPr lang="nb-NO" sz="700" dirty="0"/>
              <a:t>Link AS</a:t>
            </a:r>
            <a:r>
              <a:rPr lang="nb-NO" sz="700" dirty="0" smtClean="0"/>
              <a:t> utbetaler garantien til </a:t>
            </a:r>
            <a:r>
              <a:rPr lang="nb-NO" sz="700" dirty="0"/>
              <a:t>Heimstaden</a:t>
            </a:r>
          </a:p>
        </p:txBody>
      </p:sp>
      <p:cxnSp>
        <p:nvCxnSpPr>
          <p:cNvPr id="154" name="Rett pil 153"/>
          <p:cNvCxnSpPr>
            <a:stCxn id="27" idx="2"/>
            <a:endCxn id="153" idx="0"/>
          </p:cNvCxnSpPr>
          <p:nvPr/>
        </p:nvCxnSpPr>
        <p:spPr>
          <a:xfrm>
            <a:off x="6853552" y="1434007"/>
            <a:ext cx="924704" cy="74387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Rett pil 179"/>
          <p:cNvCxnSpPr>
            <a:stCxn id="2" idx="3"/>
            <a:endCxn id="4" idx="1"/>
          </p:cNvCxnSpPr>
          <p:nvPr/>
        </p:nvCxnSpPr>
        <p:spPr>
          <a:xfrm flipV="1">
            <a:off x="1105681" y="1415142"/>
            <a:ext cx="505301" cy="69812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3" name="Rett pil 182"/>
          <p:cNvCxnSpPr>
            <a:stCxn id="2" idx="3"/>
            <a:endCxn id="104" idx="1"/>
          </p:cNvCxnSpPr>
          <p:nvPr/>
        </p:nvCxnSpPr>
        <p:spPr>
          <a:xfrm>
            <a:off x="1105681" y="2113268"/>
            <a:ext cx="523331" cy="970596"/>
          </a:xfrm>
          <a:prstGeom prst="straightConnector1">
            <a:avLst/>
          </a:prstGeom>
          <a:ln>
            <a:prstDash val="sysDash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8" name="TekstSylinder 267"/>
          <p:cNvSpPr txBox="1"/>
          <p:nvPr/>
        </p:nvSpPr>
        <p:spPr>
          <a:xfrm>
            <a:off x="7884368" y="3248980"/>
            <a:ext cx="1152128" cy="3077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nb-NO"/>
            </a:defPPr>
            <a:lvl1pPr>
              <a:defRPr sz="700"/>
            </a:lvl1pPr>
          </a:lstStyle>
          <a:p>
            <a:r>
              <a:rPr lang="nb-NO" dirty="0"/>
              <a:t>Det gjenstår ingen krav fra Heimstaden</a:t>
            </a:r>
          </a:p>
        </p:txBody>
      </p:sp>
      <p:sp>
        <p:nvSpPr>
          <p:cNvPr id="269" name="TekstSylinder 268"/>
          <p:cNvSpPr txBox="1"/>
          <p:nvPr/>
        </p:nvSpPr>
        <p:spPr>
          <a:xfrm>
            <a:off x="6657981" y="3249002"/>
            <a:ext cx="1152128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Det gjenstår et krav fra </a:t>
            </a:r>
            <a:r>
              <a:rPr lang="nb-NO" sz="700" dirty="0"/>
              <a:t>Heimstaden</a:t>
            </a:r>
          </a:p>
        </p:txBody>
      </p:sp>
      <p:cxnSp>
        <p:nvCxnSpPr>
          <p:cNvPr id="339" name="Rett pil 338"/>
          <p:cNvCxnSpPr>
            <a:stCxn id="153" idx="2"/>
            <a:endCxn id="269" idx="0"/>
          </p:cNvCxnSpPr>
          <p:nvPr/>
        </p:nvCxnSpPr>
        <p:spPr>
          <a:xfrm flipH="1">
            <a:off x="7234045" y="2485654"/>
            <a:ext cx="544211" cy="763348"/>
          </a:xfrm>
          <a:prstGeom prst="straightConnector1">
            <a:avLst/>
          </a:prstGeom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Rett pil 341"/>
          <p:cNvCxnSpPr>
            <a:stCxn id="153" idx="2"/>
            <a:endCxn id="268" idx="0"/>
          </p:cNvCxnSpPr>
          <p:nvPr/>
        </p:nvCxnSpPr>
        <p:spPr>
          <a:xfrm>
            <a:off x="7778256" y="2485654"/>
            <a:ext cx="682176" cy="763326"/>
          </a:xfrm>
          <a:prstGeom prst="straightConnector1">
            <a:avLst/>
          </a:prstGeom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Rett pil 348"/>
          <p:cNvCxnSpPr>
            <a:stCxn id="819" idx="2"/>
            <a:endCxn id="363" idx="0"/>
          </p:cNvCxnSpPr>
          <p:nvPr/>
        </p:nvCxnSpPr>
        <p:spPr>
          <a:xfrm>
            <a:off x="7716430" y="4757135"/>
            <a:ext cx="714" cy="1532440"/>
          </a:xfrm>
          <a:prstGeom prst="straightConnector1">
            <a:avLst/>
          </a:prstGeom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3" name="TekstSylinder 362"/>
          <p:cNvSpPr txBox="1"/>
          <p:nvPr/>
        </p:nvSpPr>
        <p:spPr>
          <a:xfrm>
            <a:off x="7297892" y="6289575"/>
            <a:ext cx="838504" cy="3077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nb-NO"/>
            </a:defPPr>
            <a:lvl1pPr>
              <a:defRPr sz="700"/>
            </a:lvl1pPr>
          </a:lstStyle>
          <a:p>
            <a:r>
              <a:rPr lang="nb-NO" dirty="0"/>
              <a:t>Saken oversendes </a:t>
            </a:r>
            <a:r>
              <a:rPr lang="nb-NO" dirty="0" err="1"/>
              <a:t>Creno</a:t>
            </a:r>
            <a:r>
              <a:rPr lang="nb-NO" dirty="0"/>
              <a:t> </a:t>
            </a:r>
          </a:p>
        </p:txBody>
      </p:sp>
      <p:cxnSp>
        <p:nvCxnSpPr>
          <p:cNvPr id="368" name="Rett pil 367"/>
          <p:cNvCxnSpPr>
            <a:stCxn id="128" idx="3"/>
            <a:endCxn id="378" idx="1"/>
          </p:cNvCxnSpPr>
          <p:nvPr/>
        </p:nvCxnSpPr>
        <p:spPr>
          <a:xfrm>
            <a:off x="5583333" y="2547546"/>
            <a:ext cx="415444" cy="207749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TekstSylinder 376"/>
          <p:cNvSpPr txBox="1"/>
          <p:nvPr/>
        </p:nvSpPr>
        <p:spPr>
          <a:xfrm>
            <a:off x="5998775" y="2149588"/>
            <a:ext cx="769467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Det er garanti å hente</a:t>
            </a:r>
            <a:endParaRPr lang="nb-NO" sz="700" dirty="0"/>
          </a:p>
        </p:txBody>
      </p:sp>
      <p:sp>
        <p:nvSpPr>
          <p:cNvPr id="378" name="TekstSylinder 377"/>
          <p:cNvSpPr txBox="1"/>
          <p:nvPr/>
        </p:nvSpPr>
        <p:spPr>
          <a:xfrm>
            <a:off x="5998777" y="2601406"/>
            <a:ext cx="769467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Det er ingen garanti å hente</a:t>
            </a:r>
            <a:endParaRPr lang="nb-NO" sz="700" dirty="0"/>
          </a:p>
        </p:txBody>
      </p:sp>
      <p:cxnSp>
        <p:nvCxnSpPr>
          <p:cNvPr id="381" name="Rett pil 380"/>
          <p:cNvCxnSpPr>
            <a:stCxn id="128" idx="3"/>
            <a:endCxn id="377" idx="1"/>
          </p:cNvCxnSpPr>
          <p:nvPr/>
        </p:nvCxnSpPr>
        <p:spPr>
          <a:xfrm flipV="1">
            <a:off x="5583333" y="2303477"/>
            <a:ext cx="415442" cy="244069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6" name="TekstSylinder 465"/>
          <p:cNvSpPr txBox="1"/>
          <p:nvPr/>
        </p:nvSpPr>
        <p:spPr>
          <a:xfrm>
            <a:off x="155465" y="1004455"/>
            <a:ext cx="950216" cy="30777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skylder </a:t>
            </a:r>
            <a:r>
              <a:rPr lang="nb-NO" sz="700" b="1" u="sng" dirty="0" smtClean="0"/>
              <a:t>kun </a:t>
            </a:r>
            <a:r>
              <a:rPr lang="nb-NO" sz="700" b="1" dirty="0" smtClean="0"/>
              <a:t>HUSLEIE</a:t>
            </a:r>
            <a:endParaRPr lang="nb-NO" sz="700" dirty="0">
              <a:solidFill>
                <a:srgbClr val="FF0000"/>
              </a:solidFill>
            </a:endParaRPr>
          </a:p>
        </p:txBody>
      </p:sp>
      <p:sp>
        <p:nvSpPr>
          <p:cNvPr id="467" name="TekstSylinder 466"/>
          <p:cNvSpPr txBox="1"/>
          <p:nvPr/>
        </p:nvSpPr>
        <p:spPr>
          <a:xfrm>
            <a:off x="127832" y="4030376"/>
            <a:ext cx="977849" cy="30777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skylder andre ting enn husleie</a:t>
            </a:r>
            <a:endParaRPr lang="nb-NO" sz="700" dirty="0"/>
          </a:p>
        </p:txBody>
      </p:sp>
      <p:cxnSp>
        <p:nvCxnSpPr>
          <p:cNvPr id="488" name="Rett pil 487"/>
          <p:cNvCxnSpPr>
            <a:stCxn id="466" idx="3"/>
            <a:endCxn id="4" idx="1"/>
          </p:cNvCxnSpPr>
          <p:nvPr/>
        </p:nvCxnSpPr>
        <p:spPr>
          <a:xfrm>
            <a:off x="1105681" y="1158344"/>
            <a:ext cx="505301" cy="25679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1" name="Rett pil 490"/>
          <p:cNvCxnSpPr>
            <a:stCxn id="466" idx="3"/>
            <a:endCxn id="104" idx="1"/>
          </p:cNvCxnSpPr>
          <p:nvPr/>
        </p:nvCxnSpPr>
        <p:spPr>
          <a:xfrm>
            <a:off x="1105681" y="1158344"/>
            <a:ext cx="523331" cy="1925520"/>
          </a:xfrm>
          <a:prstGeom prst="straightConnector1">
            <a:avLst/>
          </a:prstGeom>
          <a:ln>
            <a:prstDash val="sysDash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9" name="TekstSylinder 558"/>
          <p:cNvSpPr txBox="1"/>
          <p:nvPr/>
        </p:nvSpPr>
        <p:spPr>
          <a:xfrm>
            <a:off x="1610982" y="4196058"/>
            <a:ext cx="759300" cy="8463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/>
              <a:t>Heimstaden </a:t>
            </a:r>
            <a:r>
              <a:rPr lang="nb-NO" sz="700" dirty="0" smtClean="0"/>
              <a:t>MÅ ta ut søksmål mot LT for HTU dersom LT ikke aksepterer kravet</a:t>
            </a:r>
            <a:endParaRPr lang="nb-NO" sz="700" dirty="0"/>
          </a:p>
        </p:txBody>
      </p:sp>
      <p:cxnSp>
        <p:nvCxnSpPr>
          <p:cNvPr id="561" name="Rett pil 560"/>
          <p:cNvCxnSpPr>
            <a:stCxn id="3" idx="3"/>
            <a:endCxn id="104" idx="1"/>
          </p:cNvCxnSpPr>
          <p:nvPr/>
        </p:nvCxnSpPr>
        <p:spPr>
          <a:xfrm flipV="1">
            <a:off x="1099940" y="3083864"/>
            <a:ext cx="529072" cy="144572"/>
          </a:xfrm>
          <a:prstGeom prst="straightConnector1">
            <a:avLst/>
          </a:prstGeom>
          <a:ln>
            <a:prstDash val="sysDash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2" name="Rett pil 561"/>
          <p:cNvCxnSpPr>
            <a:stCxn id="467" idx="3"/>
            <a:endCxn id="104" idx="1"/>
          </p:cNvCxnSpPr>
          <p:nvPr/>
        </p:nvCxnSpPr>
        <p:spPr>
          <a:xfrm flipV="1">
            <a:off x="1105681" y="3083864"/>
            <a:ext cx="523331" cy="1100401"/>
          </a:xfrm>
          <a:prstGeom prst="straightConnector1">
            <a:avLst/>
          </a:prstGeom>
          <a:ln>
            <a:prstDash val="sysDash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6" name="Vinkel 565"/>
          <p:cNvCxnSpPr>
            <a:stCxn id="5" idx="3"/>
            <a:endCxn id="104" idx="0"/>
          </p:cNvCxnSpPr>
          <p:nvPr/>
        </p:nvCxnSpPr>
        <p:spPr>
          <a:xfrm flipH="1">
            <a:off x="2008662" y="1422212"/>
            <a:ext cx="1987274" cy="1453903"/>
          </a:xfrm>
          <a:prstGeom prst="bentConnector4">
            <a:avLst>
              <a:gd name="adj1" fmla="val -11503"/>
              <a:gd name="adj2" fmla="val 71963"/>
            </a:avLst>
          </a:prstGeom>
          <a:ln w="127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Rett pil 580"/>
          <p:cNvCxnSpPr>
            <a:stCxn id="559" idx="3"/>
            <a:endCxn id="29" idx="1"/>
          </p:cNvCxnSpPr>
          <p:nvPr/>
        </p:nvCxnSpPr>
        <p:spPr>
          <a:xfrm>
            <a:off x="2370282" y="4619251"/>
            <a:ext cx="368012" cy="36358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Rett pil 581"/>
          <p:cNvCxnSpPr>
            <a:stCxn id="559" idx="3"/>
            <a:endCxn id="28" idx="1"/>
          </p:cNvCxnSpPr>
          <p:nvPr/>
        </p:nvCxnSpPr>
        <p:spPr>
          <a:xfrm flipV="1">
            <a:off x="2370282" y="4211506"/>
            <a:ext cx="368012" cy="40774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Rett pil 589"/>
          <p:cNvCxnSpPr>
            <a:stCxn id="28" idx="0"/>
            <a:endCxn id="65" idx="2"/>
          </p:cNvCxnSpPr>
          <p:nvPr/>
        </p:nvCxnSpPr>
        <p:spPr>
          <a:xfrm flipV="1">
            <a:off x="3313109" y="3510781"/>
            <a:ext cx="15719" cy="43911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09" name="TekstSylinder 608"/>
          <p:cNvSpPr txBox="1"/>
          <p:nvPr/>
        </p:nvSpPr>
        <p:spPr>
          <a:xfrm>
            <a:off x="4715472" y="6349945"/>
            <a:ext cx="729863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TAPSFØRING</a:t>
            </a:r>
            <a:endParaRPr lang="nb-NO" sz="700" dirty="0"/>
          </a:p>
        </p:txBody>
      </p:sp>
      <p:cxnSp>
        <p:nvCxnSpPr>
          <p:cNvPr id="610" name="Rett pil 609"/>
          <p:cNvCxnSpPr>
            <a:stCxn id="29" idx="3"/>
            <a:endCxn id="609" idx="0"/>
          </p:cNvCxnSpPr>
          <p:nvPr/>
        </p:nvCxnSpPr>
        <p:spPr>
          <a:xfrm>
            <a:off x="3887924" y="4982840"/>
            <a:ext cx="1192480" cy="136710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Vinkel 616"/>
          <p:cNvCxnSpPr>
            <a:stCxn id="16" idx="3"/>
            <a:endCxn id="28" idx="3"/>
          </p:cNvCxnSpPr>
          <p:nvPr/>
        </p:nvCxnSpPr>
        <p:spPr>
          <a:xfrm flipH="1">
            <a:off x="3887924" y="1415593"/>
            <a:ext cx="1695409" cy="2795913"/>
          </a:xfrm>
          <a:prstGeom prst="bentConnector3">
            <a:avLst>
              <a:gd name="adj1" fmla="val -13483"/>
            </a:avLst>
          </a:prstGeom>
          <a:ln w="12700">
            <a:solidFill>
              <a:schemeClr val="bg2">
                <a:lumMod val="50000"/>
              </a:schemeClr>
            </a:solidFill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Vinkel 617"/>
          <p:cNvCxnSpPr>
            <a:stCxn id="16" idx="3"/>
            <a:endCxn id="29" idx="3"/>
          </p:cNvCxnSpPr>
          <p:nvPr/>
        </p:nvCxnSpPr>
        <p:spPr>
          <a:xfrm flipH="1">
            <a:off x="3887924" y="1415593"/>
            <a:ext cx="1695409" cy="3567247"/>
          </a:xfrm>
          <a:prstGeom prst="bentConnector3">
            <a:avLst>
              <a:gd name="adj1" fmla="val -13483"/>
            </a:avLst>
          </a:prstGeom>
          <a:ln w="12700">
            <a:solidFill>
              <a:schemeClr val="bg2">
                <a:lumMod val="50000"/>
              </a:schemeClr>
            </a:solidFill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Rett pil 697"/>
          <p:cNvCxnSpPr>
            <a:stCxn id="363" idx="1"/>
            <a:endCxn id="609" idx="3"/>
          </p:cNvCxnSpPr>
          <p:nvPr/>
        </p:nvCxnSpPr>
        <p:spPr>
          <a:xfrm flipH="1">
            <a:off x="5445335" y="6443464"/>
            <a:ext cx="1852557" cy="650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Vinkel 703"/>
          <p:cNvCxnSpPr>
            <a:stCxn id="5" idx="3"/>
            <a:endCxn id="17" idx="1"/>
          </p:cNvCxnSpPr>
          <p:nvPr/>
        </p:nvCxnSpPr>
        <p:spPr>
          <a:xfrm flipV="1">
            <a:off x="3995936" y="796706"/>
            <a:ext cx="435268" cy="625506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2" name="Vinkel 711"/>
          <p:cNvCxnSpPr>
            <a:stCxn id="5" idx="3"/>
            <a:endCxn id="8" idx="1"/>
          </p:cNvCxnSpPr>
          <p:nvPr/>
        </p:nvCxnSpPr>
        <p:spPr>
          <a:xfrm>
            <a:off x="3995936" y="1422212"/>
            <a:ext cx="431333" cy="691056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3" name="Sjukant 752"/>
          <p:cNvSpPr>
            <a:spLocks noChangeAspect="1"/>
          </p:cNvSpPr>
          <p:nvPr/>
        </p:nvSpPr>
        <p:spPr>
          <a:xfrm>
            <a:off x="4349673" y="524300"/>
            <a:ext cx="163062" cy="166814"/>
          </a:xfrm>
          <a:prstGeom prst="heptag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 smtClean="0"/>
              <a:t>1</a:t>
            </a:r>
            <a:endParaRPr lang="nb-NO" dirty="0"/>
          </a:p>
        </p:txBody>
      </p:sp>
      <p:sp>
        <p:nvSpPr>
          <p:cNvPr id="756" name="Sjukant 755"/>
          <p:cNvSpPr>
            <a:spLocks noChangeAspect="1"/>
          </p:cNvSpPr>
          <p:nvPr/>
        </p:nvSpPr>
        <p:spPr>
          <a:xfrm>
            <a:off x="4345738" y="1087862"/>
            <a:ext cx="163062" cy="166814"/>
          </a:xfrm>
          <a:prstGeom prst="heptag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/>
              <a:t>2</a:t>
            </a:r>
            <a:endParaRPr lang="nb-NO" dirty="0"/>
          </a:p>
        </p:txBody>
      </p:sp>
      <p:sp>
        <p:nvSpPr>
          <p:cNvPr id="757" name="Sjukant 756"/>
          <p:cNvSpPr>
            <a:spLocks noChangeAspect="1"/>
          </p:cNvSpPr>
          <p:nvPr/>
        </p:nvSpPr>
        <p:spPr>
          <a:xfrm>
            <a:off x="4345738" y="1835131"/>
            <a:ext cx="163062" cy="166814"/>
          </a:xfrm>
          <a:prstGeom prst="heptag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/>
              <a:t>3</a:t>
            </a:r>
            <a:endParaRPr lang="nb-NO" dirty="0"/>
          </a:p>
        </p:txBody>
      </p:sp>
      <p:sp>
        <p:nvSpPr>
          <p:cNvPr id="758" name="Sjukant 757"/>
          <p:cNvSpPr>
            <a:spLocks noChangeAspect="1"/>
          </p:cNvSpPr>
          <p:nvPr/>
        </p:nvSpPr>
        <p:spPr>
          <a:xfrm>
            <a:off x="2207220" y="2758128"/>
            <a:ext cx="163062" cy="166814"/>
          </a:xfrm>
          <a:prstGeom prst="heptag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/>
              <a:t>4</a:t>
            </a:r>
            <a:endParaRPr lang="nb-NO" dirty="0"/>
          </a:p>
        </p:txBody>
      </p:sp>
      <p:sp>
        <p:nvSpPr>
          <p:cNvPr id="759" name="Sjukant 758"/>
          <p:cNvSpPr>
            <a:spLocks noChangeAspect="1"/>
          </p:cNvSpPr>
          <p:nvPr/>
        </p:nvSpPr>
        <p:spPr>
          <a:xfrm>
            <a:off x="5282273" y="2139196"/>
            <a:ext cx="163062" cy="166814"/>
          </a:xfrm>
          <a:prstGeom prst="heptag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 smtClean="0"/>
              <a:t>A</a:t>
            </a:r>
            <a:endParaRPr lang="nb-NO" dirty="0"/>
          </a:p>
        </p:txBody>
      </p:sp>
      <p:sp>
        <p:nvSpPr>
          <p:cNvPr id="760" name="Sjukant 759"/>
          <p:cNvSpPr>
            <a:spLocks noChangeAspect="1"/>
          </p:cNvSpPr>
          <p:nvPr/>
        </p:nvSpPr>
        <p:spPr>
          <a:xfrm>
            <a:off x="5282273" y="2547545"/>
            <a:ext cx="163062" cy="166814"/>
          </a:xfrm>
          <a:prstGeom prst="heptag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/>
              <a:t>B</a:t>
            </a:r>
            <a:endParaRPr lang="nb-NO" dirty="0"/>
          </a:p>
        </p:txBody>
      </p:sp>
      <p:cxnSp>
        <p:nvCxnSpPr>
          <p:cNvPr id="761" name="Rett pil 760"/>
          <p:cNvCxnSpPr>
            <a:stCxn id="3" idx="3"/>
            <a:endCxn id="4" idx="1"/>
          </p:cNvCxnSpPr>
          <p:nvPr/>
        </p:nvCxnSpPr>
        <p:spPr>
          <a:xfrm flipV="1">
            <a:off x="1099940" y="1415142"/>
            <a:ext cx="511042" cy="1813294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4" name="Rett pil 763"/>
          <p:cNvCxnSpPr>
            <a:stCxn id="467" idx="3"/>
            <a:endCxn id="4" idx="1"/>
          </p:cNvCxnSpPr>
          <p:nvPr/>
        </p:nvCxnSpPr>
        <p:spPr>
          <a:xfrm flipV="1">
            <a:off x="1105681" y="1415142"/>
            <a:ext cx="505301" cy="276912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4" name="Sjukant 773"/>
          <p:cNvSpPr>
            <a:spLocks noChangeAspect="1"/>
          </p:cNvSpPr>
          <p:nvPr/>
        </p:nvSpPr>
        <p:spPr>
          <a:xfrm>
            <a:off x="73934" y="921048"/>
            <a:ext cx="163062" cy="166814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endParaRPr lang="nb-NO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75" name="Sjukant 774"/>
          <p:cNvSpPr>
            <a:spLocks noChangeAspect="1"/>
          </p:cNvSpPr>
          <p:nvPr/>
        </p:nvSpPr>
        <p:spPr>
          <a:xfrm>
            <a:off x="73934" y="1805060"/>
            <a:ext cx="163062" cy="166814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nb-NO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76" name="Sjukant 775"/>
          <p:cNvSpPr>
            <a:spLocks noChangeAspect="1"/>
          </p:cNvSpPr>
          <p:nvPr/>
        </p:nvSpPr>
        <p:spPr>
          <a:xfrm>
            <a:off x="73934" y="3933056"/>
            <a:ext cx="163062" cy="166814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>
                <a:solidFill>
                  <a:schemeClr val="bg2">
                    <a:lumMod val="50000"/>
                  </a:schemeClr>
                </a:solidFill>
              </a:rPr>
              <a:t>4</a:t>
            </a:r>
            <a:endParaRPr lang="nb-NO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77" name="Sjukant 776"/>
          <p:cNvSpPr>
            <a:spLocks noChangeAspect="1"/>
          </p:cNvSpPr>
          <p:nvPr/>
        </p:nvSpPr>
        <p:spPr>
          <a:xfrm>
            <a:off x="58249" y="2825776"/>
            <a:ext cx="163062" cy="166814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lang="nb-NO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78" name="TekstSylinder 777"/>
          <p:cNvSpPr txBox="1"/>
          <p:nvPr/>
        </p:nvSpPr>
        <p:spPr>
          <a:xfrm>
            <a:off x="333333" y="154968"/>
            <a:ext cx="3554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Garanti-situasjoner (= </a:t>
            </a:r>
            <a:r>
              <a:rPr lang="nb-NO" dirty="0" err="1" smtClean="0"/>
              <a:t>Claims</a:t>
            </a:r>
            <a:r>
              <a:rPr lang="nb-NO" dirty="0" smtClean="0"/>
              <a:t> Link)</a:t>
            </a:r>
            <a:endParaRPr lang="nb-NO" dirty="0"/>
          </a:p>
        </p:txBody>
      </p:sp>
      <p:sp>
        <p:nvSpPr>
          <p:cNvPr id="818" name="TekstSylinder 817"/>
          <p:cNvSpPr txBox="1"/>
          <p:nvPr/>
        </p:nvSpPr>
        <p:spPr>
          <a:xfrm>
            <a:off x="6266439" y="4458351"/>
            <a:ext cx="90010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Det foreligger </a:t>
            </a:r>
            <a:r>
              <a:rPr lang="nb-NO" sz="700" b="1" dirty="0" smtClean="0"/>
              <a:t>IKKE</a:t>
            </a:r>
            <a:r>
              <a:rPr lang="nb-NO" sz="700" dirty="0" smtClean="0"/>
              <a:t> HTU-avgjørelse </a:t>
            </a:r>
            <a:endParaRPr lang="nb-NO" sz="700" dirty="0"/>
          </a:p>
        </p:txBody>
      </p:sp>
      <p:sp>
        <p:nvSpPr>
          <p:cNvPr id="819" name="TekstSylinder 818"/>
          <p:cNvSpPr txBox="1"/>
          <p:nvPr/>
        </p:nvSpPr>
        <p:spPr>
          <a:xfrm>
            <a:off x="7224456" y="4449358"/>
            <a:ext cx="983948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Det foreligger HTU-avgjørelse</a:t>
            </a:r>
            <a:endParaRPr lang="nb-NO" sz="700" dirty="0"/>
          </a:p>
        </p:txBody>
      </p:sp>
      <p:cxnSp>
        <p:nvCxnSpPr>
          <p:cNvPr id="821" name="Rett pil 820"/>
          <p:cNvCxnSpPr>
            <a:stCxn id="269" idx="2"/>
            <a:endCxn id="819" idx="0"/>
          </p:cNvCxnSpPr>
          <p:nvPr/>
        </p:nvCxnSpPr>
        <p:spPr>
          <a:xfrm>
            <a:off x="7234045" y="3556779"/>
            <a:ext cx="482385" cy="892579"/>
          </a:xfrm>
          <a:prstGeom prst="straightConnector1">
            <a:avLst/>
          </a:prstGeom>
          <a:ln w="127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4" name="Rett pil 823"/>
          <p:cNvCxnSpPr>
            <a:stCxn id="269" idx="2"/>
            <a:endCxn id="818" idx="0"/>
          </p:cNvCxnSpPr>
          <p:nvPr/>
        </p:nvCxnSpPr>
        <p:spPr>
          <a:xfrm flipH="1">
            <a:off x="6716489" y="3556779"/>
            <a:ext cx="517556" cy="901572"/>
          </a:xfrm>
          <a:prstGeom prst="straightConnector1">
            <a:avLst/>
          </a:prstGeom>
          <a:ln w="127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7" name="Rett pil 846"/>
          <p:cNvCxnSpPr>
            <a:stCxn id="818" idx="1"/>
            <a:endCxn id="559" idx="3"/>
          </p:cNvCxnSpPr>
          <p:nvPr/>
        </p:nvCxnSpPr>
        <p:spPr>
          <a:xfrm flipH="1">
            <a:off x="2370282" y="4612240"/>
            <a:ext cx="3896157" cy="7011"/>
          </a:xfrm>
          <a:prstGeom prst="straightConnector1">
            <a:avLst/>
          </a:prstGeom>
          <a:ln w="12700">
            <a:solidFill>
              <a:schemeClr val="bg2">
                <a:lumMod val="2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9" name="Vinkel 868"/>
          <p:cNvCxnSpPr>
            <a:stCxn id="378" idx="2"/>
            <a:endCxn id="819" idx="0"/>
          </p:cNvCxnSpPr>
          <p:nvPr/>
        </p:nvCxnSpPr>
        <p:spPr>
          <a:xfrm rot="16200000" flipH="1">
            <a:off x="6279883" y="3012810"/>
            <a:ext cx="1540175" cy="1332919"/>
          </a:xfrm>
          <a:prstGeom prst="bentConnector3">
            <a:avLst>
              <a:gd name="adj1" fmla="val 76845"/>
            </a:avLst>
          </a:prstGeom>
          <a:ln w="12700">
            <a:solidFill>
              <a:schemeClr val="tx2">
                <a:lumMod val="60000"/>
                <a:lumOff val="4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9" name="Vinkel 878"/>
          <p:cNvCxnSpPr>
            <a:stCxn id="378" idx="2"/>
            <a:endCxn id="818" idx="0"/>
          </p:cNvCxnSpPr>
          <p:nvPr/>
        </p:nvCxnSpPr>
        <p:spPr>
          <a:xfrm rot="16200000" flipH="1">
            <a:off x="5775416" y="3517278"/>
            <a:ext cx="1549168" cy="332978"/>
          </a:xfrm>
          <a:prstGeom prst="bentConnector3">
            <a:avLst>
              <a:gd name="adj1" fmla="val 76690"/>
            </a:avLst>
          </a:prstGeom>
          <a:ln w="12700">
            <a:solidFill>
              <a:schemeClr val="tx2">
                <a:lumMod val="60000"/>
                <a:lumOff val="4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Sylinder 77"/>
          <p:cNvSpPr txBox="1"/>
          <p:nvPr/>
        </p:nvSpPr>
        <p:spPr>
          <a:xfrm>
            <a:off x="333332" y="5426350"/>
            <a:ext cx="22944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700" b="1" dirty="0" smtClean="0">
                <a:solidFill>
                  <a:srgbClr val="FF0000"/>
                </a:solidFill>
              </a:rPr>
              <a:t>NB! </a:t>
            </a:r>
            <a:r>
              <a:rPr lang="nb-NO" sz="700" dirty="0" smtClean="0"/>
              <a:t>I Gable-situasjoner sender vi ALLTID 5-ukers varsel til LT. Dette fordi vi selv kan bestemme om vi vil kreve garantien utbetalt umiddelbart, eller om vi vil sende saken til HTU først, f.eks. i de tilfeller der husleien ikke dekker hele garantien. Dette er følgelig et AVVIK fra rutinen om depositum. Der sender vi KUN til bank dersom husleie overstiger depositum. Dette for å hindre at rest av depositum blir utbetalt til LT før vi har fått dekket hele kravet.</a:t>
            </a:r>
            <a:endParaRPr lang="nb-NO" sz="700" dirty="0"/>
          </a:p>
        </p:txBody>
      </p:sp>
      <p:sp>
        <p:nvSpPr>
          <p:cNvPr id="79" name="TekstSylinder 78"/>
          <p:cNvSpPr txBox="1"/>
          <p:nvPr/>
        </p:nvSpPr>
        <p:spPr>
          <a:xfrm>
            <a:off x="5836366" y="5049180"/>
            <a:ext cx="1765898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>
                <a:solidFill>
                  <a:srgbClr val="C00000"/>
                </a:solidFill>
              </a:rPr>
              <a:t>HTU-klagen er avvist </a:t>
            </a:r>
            <a:r>
              <a:rPr lang="nb-NO" sz="700" dirty="0" err="1" smtClean="0">
                <a:solidFill>
                  <a:srgbClr val="C00000"/>
                </a:solidFill>
              </a:rPr>
              <a:t>pga</a:t>
            </a:r>
            <a:r>
              <a:rPr lang="nb-NO" sz="700" dirty="0" smtClean="0">
                <a:solidFill>
                  <a:srgbClr val="C00000"/>
                </a:solidFill>
              </a:rPr>
              <a:t> manglende forkynning. Foreldelsesloven § 10 gir mulighet for forlenget frist </a:t>
            </a:r>
            <a:r>
              <a:rPr lang="nb-NO" sz="700" dirty="0" err="1" smtClean="0">
                <a:solidFill>
                  <a:srgbClr val="C00000"/>
                </a:solidFill>
              </a:rPr>
              <a:t>ifm</a:t>
            </a:r>
            <a:r>
              <a:rPr lang="nb-NO" sz="700" dirty="0" smtClean="0">
                <a:solidFill>
                  <a:srgbClr val="C00000"/>
                </a:solidFill>
              </a:rPr>
              <a:t> foreldelse, der vi/HTU ikke får tak i vedkommende </a:t>
            </a:r>
            <a:r>
              <a:rPr lang="nb-NO" sz="700" dirty="0" err="1" smtClean="0">
                <a:solidFill>
                  <a:srgbClr val="C00000"/>
                </a:solidFill>
              </a:rPr>
              <a:t>pga</a:t>
            </a:r>
            <a:r>
              <a:rPr lang="nb-NO" sz="700" dirty="0" smtClean="0">
                <a:solidFill>
                  <a:srgbClr val="C00000"/>
                </a:solidFill>
              </a:rPr>
              <a:t> ukjent adresse (f.eks.). Vi tapsfører kravet, men sender til Creno og ber dem sjekke adressen en gang i året i opptil 10 år etter endt 3års-foreldelse.</a:t>
            </a:r>
            <a:endParaRPr lang="nb-NO" sz="700" dirty="0">
              <a:solidFill>
                <a:srgbClr val="C00000"/>
              </a:solidFill>
            </a:endParaRPr>
          </a:p>
        </p:txBody>
      </p:sp>
      <p:cxnSp>
        <p:nvCxnSpPr>
          <p:cNvPr id="80" name="Rett pil 79"/>
          <p:cNvCxnSpPr>
            <a:stCxn id="818" idx="2"/>
            <a:endCxn id="79" idx="0"/>
          </p:cNvCxnSpPr>
          <p:nvPr/>
        </p:nvCxnSpPr>
        <p:spPr>
          <a:xfrm>
            <a:off x="6716489" y="4766128"/>
            <a:ext cx="2826" cy="283052"/>
          </a:xfrm>
          <a:prstGeom prst="straightConnector1">
            <a:avLst/>
          </a:prstGeom>
          <a:ln w="12700">
            <a:solidFill>
              <a:srgbClr val="FF0000"/>
            </a:solidFill>
            <a:prstDash val="dash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tt pil 80"/>
          <p:cNvCxnSpPr>
            <a:stCxn id="79" idx="2"/>
            <a:endCxn id="363" idx="0"/>
          </p:cNvCxnSpPr>
          <p:nvPr/>
        </p:nvCxnSpPr>
        <p:spPr>
          <a:xfrm>
            <a:off x="6719315" y="6003287"/>
            <a:ext cx="997829" cy="286288"/>
          </a:xfrm>
          <a:prstGeom prst="straightConnector1">
            <a:avLst/>
          </a:prstGeom>
          <a:ln w="12700">
            <a:solidFill>
              <a:srgbClr val="FF0000"/>
            </a:solidFill>
            <a:prstDash val="dash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ktangel 82"/>
          <p:cNvSpPr/>
          <p:nvPr/>
        </p:nvSpPr>
        <p:spPr>
          <a:xfrm>
            <a:off x="7488324" y="222713"/>
            <a:ext cx="1468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nb-NO" sz="600" b="1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TIDSLINJE</a:t>
            </a:r>
          </a:p>
          <a:p>
            <a:pPr algn="r">
              <a:spcAft>
                <a:spcPts val="0"/>
              </a:spcAft>
            </a:pPr>
            <a:r>
              <a:rPr lang="nb-NO" sz="600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Opprettet </a:t>
            </a:r>
            <a:r>
              <a:rPr lang="nb-NO" sz="600" dirty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dato: </a:t>
            </a:r>
            <a:r>
              <a:rPr lang="nb-NO" sz="600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2016</a:t>
            </a:r>
            <a:endParaRPr lang="nb-NO" sz="600" dirty="0">
              <a:latin typeface="Minion Pro" panose="02040503050306020203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nb-NO" sz="600" dirty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Opprettet av: </a:t>
            </a:r>
            <a:r>
              <a:rPr lang="nb-NO" sz="600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Marianne Grønn</a:t>
            </a:r>
            <a:endParaRPr lang="nb-NO" sz="600" dirty="0">
              <a:latin typeface="Minion Pro" panose="02040503050306020203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nb-NO" sz="600" dirty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nb-NO" sz="600" dirty="0">
              <a:latin typeface="Minion Pro" panose="02040503050306020203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nb-NO" sz="600" dirty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Oppdatert dato</a:t>
            </a:r>
            <a:r>
              <a:rPr lang="nb-NO" sz="600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16. juni 2019 </a:t>
            </a:r>
            <a:endParaRPr lang="nb-NO" sz="600" dirty="0">
              <a:latin typeface="Minion Pro" panose="02040503050306020203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nb-NO" sz="600" dirty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Oppdatert av</a:t>
            </a:r>
            <a:r>
              <a:rPr lang="nb-NO" sz="600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Marianne Major Grønn </a:t>
            </a:r>
            <a:endParaRPr lang="nb-NO" sz="600" dirty="0">
              <a:effectLst/>
              <a:latin typeface="Minion Pro" panose="02040503050306020203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03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kstSylinder 777"/>
          <p:cNvSpPr txBox="1"/>
          <p:nvPr/>
        </p:nvSpPr>
        <p:spPr>
          <a:xfrm>
            <a:off x="170742" y="96590"/>
            <a:ext cx="43747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Bank-situasjoner (= depositum</a:t>
            </a:r>
            <a:r>
              <a:rPr lang="nb-NO" dirty="0" smtClean="0"/>
              <a:t>)</a:t>
            </a:r>
          </a:p>
          <a:p>
            <a:r>
              <a:rPr lang="nb-NO" sz="1100" dirty="0" smtClean="0"/>
              <a:t>Heimstadens hovedbank er Danske Bank</a:t>
            </a:r>
            <a:endParaRPr lang="nb-NO" dirty="0"/>
          </a:p>
        </p:txBody>
      </p:sp>
      <p:sp>
        <p:nvSpPr>
          <p:cNvPr id="3" name="TekstSylinder 2"/>
          <p:cNvSpPr txBox="1"/>
          <p:nvPr/>
        </p:nvSpPr>
        <p:spPr>
          <a:xfrm>
            <a:off x="155465" y="1905519"/>
            <a:ext cx="950216" cy="41549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skylder </a:t>
            </a:r>
            <a:r>
              <a:rPr lang="nb-NO" sz="700" b="1" u="sng" dirty="0" smtClean="0"/>
              <a:t>mer</a:t>
            </a:r>
            <a:r>
              <a:rPr lang="nb-NO" sz="700" dirty="0" smtClean="0"/>
              <a:t> </a:t>
            </a:r>
            <a:r>
              <a:rPr lang="nb-NO" sz="700" b="1" dirty="0" smtClean="0"/>
              <a:t>HUSLEIE</a:t>
            </a:r>
            <a:r>
              <a:rPr lang="nb-NO" sz="700" dirty="0"/>
              <a:t> </a:t>
            </a:r>
            <a:r>
              <a:rPr lang="nb-NO" sz="700" dirty="0" smtClean="0"/>
              <a:t>enn depositum tilsvarer</a:t>
            </a:r>
            <a:endParaRPr lang="nb-NO" sz="700" dirty="0"/>
          </a:p>
        </p:txBody>
      </p:sp>
      <p:sp>
        <p:nvSpPr>
          <p:cNvPr id="4" name="TekstSylinder 3"/>
          <p:cNvSpPr txBox="1"/>
          <p:nvPr/>
        </p:nvSpPr>
        <p:spPr>
          <a:xfrm>
            <a:off x="127832" y="2912965"/>
            <a:ext cx="972108" cy="63094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skylder mindre husleie enn depositumsummen, og skylder i tillegg andre ting</a:t>
            </a:r>
            <a:endParaRPr lang="nb-NO" sz="700" dirty="0"/>
          </a:p>
        </p:txBody>
      </p:sp>
      <p:sp>
        <p:nvSpPr>
          <p:cNvPr id="5" name="TekstSylinder 4"/>
          <p:cNvSpPr txBox="1"/>
          <p:nvPr/>
        </p:nvSpPr>
        <p:spPr>
          <a:xfrm>
            <a:off x="1871700" y="1105580"/>
            <a:ext cx="75930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har </a:t>
            </a:r>
            <a:r>
              <a:rPr lang="nb-NO" sz="700" b="1" dirty="0" smtClean="0"/>
              <a:t>IKKE</a:t>
            </a:r>
            <a:r>
              <a:rPr lang="nb-NO" sz="700" dirty="0" smtClean="0"/>
              <a:t> akseptert krav etter avsluttet leieforhold</a:t>
            </a:r>
            <a:endParaRPr lang="nb-NO" sz="700" dirty="0"/>
          </a:p>
        </p:txBody>
      </p:sp>
      <p:cxnSp>
        <p:nvCxnSpPr>
          <p:cNvPr id="7" name="Rett pil 6"/>
          <p:cNvCxnSpPr>
            <a:stCxn id="5" idx="3"/>
            <a:endCxn id="41" idx="1"/>
          </p:cNvCxnSpPr>
          <p:nvPr/>
        </p:nvCxnSpPr>
        <p:spPr>
          <a:xfrm>
            <a:off x="2631000" y="1367190"/>
            <a:ext cx="382597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TekstSylinder 7"/>
          <p:cNvSpPr txBox="1"/>
          <p:nvPr/>
        </p:nvSpPr>
        <p:spPr>
          <a:xfrm>
            <a:off x="4166387" y="3816344"/>
            <a:ext cx="1149268" cy="3077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BETALER kravet innen fristen</a:t>
            </a:r>
            <a:endParaRPr lang="nb-NO" sz="700" dirty="0"/>
          </a:p>
        </p:txBody>
      </p:sp>
      <p:sp>
        <p:nvSpPr>
          <p:cNvPr id="12" name="TekstSylinder 11"/>
          <p:cNvSpPr txBox="1"/>
          <p:nvPr/>
        </p:nvSpPr>
        <p:spPr>
          <a:xfrm>
            <a:off x="7049340" y="2473151"/>
            <a:ext cx="1479137" cy="30777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E-post sendes til banken om utbetaling av depositum via Master</a:t>
            </a:r>
            <a:endParaRPr lang="nb-NO" sz="700" dirty="0"/>
          </a:p>
        </p:txBody>
      </p:sp>
      <p:sp>
        <p:nvSpPr>
          <p:cNvPr id="13" name="TekstSylinder 12"/>
          <p:cNvSpPr txBox="1"/>
          <p:nvPr/>
        </p:nvSpPr>
        <p:spPr>
          <a:xfrm>
            <a:off x="4302245" y="2055233"/>
            <a:ext cx="1780497" cy="4154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Heimstaden vinner saken helt eller delvis for HTU, og det foreligger følgelig HTU-avgjørelse på kravet til </a:t>
            </a:r>
            <a:r>
              <a:rPr lang="nb-NO" sz="700" dirty="0"/>
              <a:t>Heimstaden</a:t>
            </a:r>
          </a:p>
        </p:txBody>
      </p:sp>
      <p:sp>
        <p:nvSpPr>
          <p:cNvPr id="14" name="TekstSylinder 13"/>
          <p:cNvSpPr txBox="1"/>
          <p:nvPr/>
        </p:nvSpPr>
        <p:spPr>
          <a:xfrm>
            <a:off x="4302246" y="335296"/>
            <a:ext cx="1772692" cy="3077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nb-NO"/>
            </a:defPPr>
            <a:lvl1pPr>
              <a:defRPr sz="700"/>
            </a:lvl1pPr>
          </a:lstStyle>
          <a:p>
            <a:r>
              <a:rPr lang="nb-NO" dirty="0" smtClean="0"/>
              <a:t>Heimstaden taper saken for HTU, og har følgelig ikke </a:t>
            </a:r>
            <a:r>
              <a:rPr lang="nb-NO" dirty="0"/>
              <a:t>lenger et </a:t>
            </a:r>
            <a:r>
              <a:rPr lang="nb-NO" dirty="0" smtClean="0"/>
              <a:t>krav mot leietaker</a:t>
            </a:r>
            <a:endParaRPr lang="nb-NO" dirty="0"/>
          </a:p>
        </p:txBody>
      </p:sp>
      <p:sp>
        <p:nvSpPr>
          <p:cNvPr id="18" name="TekstSylinder 17"/>
          <p:cNvSpPr txBox="1"/>
          <p:nvPr/>
        </p:nvSpPr>
        <p:spPr>
          <a:xfrm>
            <a:off x="1910362" y="3212751"/>
            <a:ext cx="759300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</a:t>
            </a:r>
            <a:r>
              <a:rPr lang="nb-NO" sz="700" b="1" dirty="0" smtClean="0"/>
              <a:t>HAR</a:t>
            </a:r>
            <a:r>
              <a:rPr lang="nb-NO" sz="700" dirty="0" smtClean="0"/>
              <a:t> akseptert kravet, og </a:t>
            </a:r>
            <a:r>
              <a:rPr lang="nb-NO" sz="700" i="1" dirty="0" smtClean="0"/>
              <a:t>Sluttoppgjør Endelig </a:t>
            </a:r>
            <a:r>
              <a:rPr lang="nb-NO" sz="700" dirty="0" smtClean="0"/>
              <a:t>er lagret i Master</a:t>
            </a:r>
            <a:endParaRPr lang="nb-NO" sz="700" dirty="0"/>
          </a:p>
        </p:txBody>
      </p:sp>
      <p:sp>
        <p:nvSpPr>
          <p:cNvPr id="20" name="TekstSylinder 19"/>
          <p:cNvSpPr txBox="1"/>
          <p:nvPr/>
        </p:nvSpPr>
        <p:spPr>
          <a:xfrm>
            <a:off x="4175956" y="4346782"/>
            <a:ext cx="1152128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betaler IKKE kravet innen fristen</a:t>
            </a:r>
            <a:endParaRPr lang="nb-NO" sz="700" dirty="0"/>
          </a:p>
        </p:txBody>
      </p:sp>
      <p:cxnSp>
        <p:nvCxnSpPr>
          <p:cNvPr id="22" name="Rett pil 21"/>
          <p:cNvCxnSpPr>
            <a:stCxn id="34" idx="3"/>
            <a:endCxn id="12" idx="1"/>
          </p:cNvCxnSpPr>
          <p:nvPr/>
        </p:nvCxnSpPr>
        <p:spPr>
          <a:xfrm flipV="1">
            <a:off x="3792723" y="2627040"/>
            <a:ext cx="3256617" cy="486138"/>
          </a:xfrm>
          <a:prstGeom prst="straightConnector1">
            <a:avLst/>
          </a:prstGeom>
          <a:ln w="19050">
            <a:solidFill>
              <a:srgbClr val="FFC000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Sylinder 22"/>
          <p:cNvSpPr txBox="1"/>
          <p:nvPr/>
        </p:nvSpPr>
        <p:spPr>
          <a:xfrm>
            <a:off x="7212844" y="3193522"/>
            <a:ext cx="1152128" cy="415498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Banken utbetaler hele eller deler av depositum til </a:t>
            </a:r>
            <a:r>
              <a:rPr lang="nb-NO" sz="700" dirty="0"/>
              <a:t>Heimstaden</a:t>
            </a:r>
          </a:p>
        </p:txBody>
      </p:sp>
      <p:cxnSp>
        <p:nvCxnSpPr>
          <p:cNvPr id="24" name="Rett pil 23"/>
          <p:cNvCxnSpPr>
            <a:stCxn id="12" idx="2"/>
            <a:endCxn id="23" idx="0"/>
          </p:cNvCxnSpPr>
          <p:nvPr/>
        </p:nvCxnSpPr>
        <p:spPr>
          <a:xfrm flipH="1">
            <a:off x="7788908" y="2780928"/>
            <a:ext cx="1" cy="412594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tt pil 24"/>
          <p:cNvCxnSpPr>
            <a:stCxn id="3" idx="3"/>
            <a:endCxn id="5" idx="1"/>
          </p:cNvCxnSpPr>
          <p:nvPr/>
        </p:nvCxnSpPr>
        <p:spPr>
          <a:xfrm flipV="1">
            <a:off x="1105681" y="1367190"/>
            <a:ext cx="766019" cy="74607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Rett pil 25"/>
          <p:cNvCxnSpPr>
            <a:stCxn id="3" idx="3"/>
            <a:endCxn id="18" idx="1"/>
          </p:cNvCxnSpPr>
          <p:nvPr/>
        </p:nvCxnSpPr>
        <p:spPr>
          <a:xfrm>
            <a:off x="1105681" y="2113268"/>
            <a:ext cx="804681" cy="1468815"/>
          </a:xfrm>
          <a:prstGeom prst="straightConnector1">
            <a:avLst/>
          </a:prstGeom>
          <a:ln>
            <a:prstDash val="sysDash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kstSylinder 26"/>
          <p:cNvSpPr txBox="1"/>
          <p:nvPr/>
        </p:nvSpPr>
        <p:spPr>
          <a:xfrm>
            <a:off x="7842306" y="4093331"/>
            <a:ext cx="1152128" cy="3077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nb-NO"/>
            </a:defPPr>
            <a:lvl1pPr>
              <a:defRPr sz="700"/>
            </a:lvl1pPr>
          </a:lstStyle>
          <a:p>
            <a:r>
              <a:rPr lang="nb-NO" dirty="0"/>
              <a:t>Det gjenstår ingen krav fra Heimstaden</a:t>
            </a:r>
          </a:p>
        </p:txBody>
      </p:sp>
      <p:sp>
        <p:nvSpPr>
          <p:cNvPr id="28" name="TekstSylinder 27"/>
          <p:cNvSpPr txBox="1"/>
          <p:nvPr/>
        </p:nvSpPr>
        <p:spPr>
          <a:xfrm>
            <a:off x="6608974" y="4083505"/>
            <a:ext cx="1152128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Det gjenstår et krav fra </a:t>
            </a:r>
            <a:r>
              <a:rPr lang="nb-NO" sz="700" dirty="0"/>
              <a:t>Heimstaden</a:t>
            </a:r>
          </a:p>
        </p:txBody>
      </p:sp>
      <p:cxnSp>
        <p:nvCxnSpPr>
          <p:cNvPr id="29" name="Rett pil 28"/>
          <p:cNvCxnSpPr>
            <a:stCxn id="23" idx="2"/>
            <a:endCxn id="28" idx="0"/>
          </p:cNvCxnSpPr>
          <p:nvPr/>
        </p:nvCxnSpPr>
        <p:spPr>
          <a:xfrm flipH="1">
            <a:off x="7185038" y="3609020"/>
            <a:ext cx="603870" cy="474485"/>
          </a:xfrm>
          <a:prstGeom prst="straightConnector1">
            <a:avLst/>
          </a:prstGeom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tt pil 29"/>
          <p:cNvCxnSpPr>
            <a:stCxn id="23" idx="2"/>
            <a:endCxn id="27" idx="0"/>
          </p:cNvCxnSpPr>
          <p:nvPr/>
        </p:nvCxnSpPr>
        <p:spPr>
          <a:xfrm>
            <a:off x="7788908" y="3609020"/>
            <a:ext cx="629462" cy="484311"/>
          </a:xfrm>
          <a:prstGeom prst="straightConnector1">
            <a:avLst/>
          </a:prstGeom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kstSylinder 31"/>
          <p:cNvSpPr txBox="1"/>
          <p:nvPr/>
        </p:nvSpPr>
        <p:spPr>
          <a:xfrm>
            <a:off x="6765786" y="4861032"/>
            <a:ext cx="838504" cy="3077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nb-NO"/>
            </a:defPPr>
            <a:lvl1pPr>
              <a:defRPr sz="700"/>
            </a:lvl1pPr>
          </a:lstStyle>
          <a:p>
            <a:r>
              <a:rPr lang="nb-NO" dirty="0"/>
              <a:t>Saken oversendes </a:t>
            </a:r>
            <a:r>
              <a:rPr lang="nb-NO" dirty="0" err="1"/>
              <a:t>Creno</a:t>
            </a:r>
            <a:r>
              <a:rPr lang="nb-NO" dirty="0"/>
              <a:t> </a:t>
            </a:r>
          </a:p>
        </p:txBody>
      </p:sp>
      <p:cxnSp>
        <p:nvCxnSpPr>
          <p:cNvPr id="33" name="Rett pil 32"/>
          <p:cNvCxnSpPr>
            <a:stCxn id="18" idx="3"/>
            <a:endCxn id="35" idx="1"/>
          </p:cNvCxnSpPr>
          <p:nvPr/>
        </p:nvCxnSpPr>
        <p:spPr>
          <a:xfrm>
            <a:off x="2669662" y="3582083"/>
            <a:ext cx="343935" cy="3958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kstSylinder 33"/>
          <p:cNvSpPr txBox="1"/>
          <p:nvPr/>
        </p:nvSpPr>
        <p:spPr>
          <a:xfrm>
            <a:off x="3023256" y="2905429"/>
            <a:ext cx="769467" cy="41549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Det ER depositum å hente</a:t>
            </a:r>
            <a:endParaRPr lang="nb-NO" sz="700" dirty="0"/>
          </a:p>
        </p:txBody>
      </p:sp>
      <p:sp>
        <p:nvSpPr>
          <p:cNvPr id="35" name="TekstSylinder 34"/>
          <p:cNvSpPr txBox="1"/>
          <p:nvPr/>
        </p:nvSpPr>
        <p:spPr>
          <a:xfrm>
            <a:off x="3013597" y="3770178"/>
            <a:ext cx="769467" cy="4154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Det er INGEN depositum å hente</a:t>
            </a:r>
            <a:endParaRPr lang="nb-NO" sz="700" dirty="0"/>
          </a:p>
        </p:txBody>
      </p:sp>
      <p:cxnSp>
        <p:nvCxnSpPr>
          <p:cNvPr id="36" name="Rett pil 35"/>
          <p:cNvCxnSpPr>
            <a:stCxn id="18" idx="3"/>
            <a:endCxn id="34" idx="1"/>
          </p:cNvCxnSpPr>
          <p:nvPr/>
        </p:nvCxnSpPr>
        <p:spPr>
          <a:xfrm flipV="1">
            <a:off x="2669662" y="3113178"/>
            <a:ext cx="353594" cy="4689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kstSylinder 36"/>
          <p:cNvSpPr txBox="1"/>
          <p:nvPr/>
        </p:nvSpPr>
        <p:spPr>
          <a:xfrm>
            <a:off x="155465" y="1004455"/>
            <a:ext cx="950216" cy="30777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skylder </a:t>
            </a:r>
            <a:r>
              <a:rPr lang="nb-NO" sz="700" b="1" u="sng" dirty="0" smtClean="0"/>
              <a:t>kun </a:t>
            </a:r>
            <a:r>
              <a:rPr lang="nb-NO" sz="700" b="1" dirty="0" smtClean="0"/>
              <a:t>HUSLEIE</a:t>
            </a:r>
            <a:endParaRPr lang="nb-NO" sz="700" dirty="0">
              <a:solidFill>
                <a:srgbClr val="FF0000"/>
              </a:solidFill>
            </a:endParaRPr>
          </a:p>
        </p:txBody>
      </p:sp>
      <p:sp>
        <p:nvSpPr>
          <p:cNvPr id="38" name="TekstSylinder 37"/>
          <p:cNvSpPr txBox="1"/>
          <p:nvPr/>
        </p:nvSpPr>
        <p:spPr>
          <a:xfrm>
            <a:off x="127832" y="4125577"/>
            <a:ext cx="977849" cy="30777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LT skylder andre ting enn husleie</a:t>
            </a:r>
            <a:endParaRPr lang="nb-NO" sz="700" dirty="0"/>
          </a:p>
        </p:txBody>
      </p:sp>
      <p:cxnSp>
        <p:nvCxnSpPr>
          <p:cNvPr id="39" name="Rett pil 38"/>
          <p:cNvCxnSpPr>
            <a:stCxn id="37" idx="3"/>
            <a:endCxn id="5" idx="1"/>
          </p:cNvCxnSpPr>
          <p:nvPr/>
        </p:nvCxnSpPr>
        <p:spPr>
          <a:xfrm>
            <a:off x="1105681" y="1158344"/>
            <a:ext cx="766019" cy="20884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Rett pil 39"/>
          <p:cNvCxnSpPr>
            <a:stCxn id="37" idx="3"/>
            <a:endCxn id="18" idx="1"/>
          </p:cNvCxnSpPr>
          <p:nvPr/>
        </p:nvCxnSpPr>
        <p:spPr>
          <a:xfrm>
            <a:off x="1105681" y="1158344"/>
            <a:ext cx="804681" cy="2423739"/>
          </a:xfrm>
          <a:prstGeom prst="straightConnector1">
            <a:avLst/>
          </a:prstGeom>
          <a:ln>
            <a:prstDash val="sysDash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kstSylinder 40"/>
          <p:cNvSpPr txBox="1"/>
          <p:nvPr/>
        </p:nvSpPr>
        <p:spPr>
          <a:xfrm>
            <a:off x="3013597" y="943997"/>
            <a:ext cx="759300" cy="8463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/>
              <a:t>Heimstaden </a:t>
            </a:r>
            <a:r>
              <a:rPr lang="nb-NO" sz="700" dirty="0" smtClean="0"/>
              <a:t>MÅ ta ut søksmål dersom LT ikke aksepterer kravet = HTU-klage</a:t>
            </a:r>
            <a:endParaRPr lang="nb-NO" sz="700" dirty="0"/>
          </a:p>
        </p:txBody>
      </p:sp>
      <p:cxnSp>
        <p:nvCxnSpPr>
          <p:cNvPr id="42" name="Rett pil 41"/>
          <p:cNvCxnSpPr>
            <a:stCxn id="4" idx="3"/>
            <a:endCxn id="18" idx="1"/>
          </p:cNvCxnSpPr>
          <p:nvPr/>
        </p:nvCxnSpPr>
        <p:spPr>
          <a:xfrm>
            <a:off x="1099940" y="3228436"/>
            <a:ext cx="810422" cy="35364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Rett pil 42"/>
          <p:cNvCxnSpPr>
            <a:stCxn id="38" idx="3"/>
            <a:endCxn id="18" idx="1"/>
          </p:cNvCxnSpPr>
          <p:nvPr/>
        </p:nvCxnSpPr>
        <p:spPr>
          <a:xfrm flipV="1">
            <a:off x="1105681" y="3582083"/>
            <a:ext cx="804681" cy="69738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TekstSylinder 47"/>
          <p:cNvSpPr txBox="1"/>
          <p:nvPr/>
        </p:nvSpPr>
        <p:spPr>
          <a:xfrm>
            <a:off x="5914458" y="5756130"/>
            <a:ext cx="729863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 smtClean="0"/>
              <a:t>TAPSFØRING</a:t>
            </a:r>
            <a:endParaRPr lang="nb-NO" sz="700" dirty="0"/>
          </a:p>
        </p:txBody>
      </p:sp>
      <p:cxnSp>
        <p:nvCxnSpPr>
          <p:cNvPr id="52" name="Rett pil 51"/>
          <p:cNvCxnSpPr>
            <a:stCxn id="32" idx="2"/>
            <a:endCxn id="48" idx="0"/>
          </p:cNvCxnSpPr>
          <p:nvPr/>
        </p:nvCxnSpPr>
        <p:spPr>
          <a:xfrm flipH="1">
            <a:off x="6279390" y="5168809"/>
            <a:ext cx="905648" cy="58732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Sjukant 54"/>
          <p:cNvSpPr>
            <a:spLocks noChangeAspect="1"/>
          </p:cNvSpPr>
          <p:nvPr/>
        </p:nvSpPr>
        <p:spPr>
          <a:xfrm>
            <a:off x="2468746" y="1033261"/>
            <a:ext cx="163062" cy="166814"/>
          </a:xfrm>
          <a:prstGeom prst="heptag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/>
              <a:t>A</a:t>
            </a:r>
            <a:endParaRPr lang="nb-NO" dirty="0"/>
          </a:p>
        </p:txBody>
      </p:sp>
      <p:sp>
        <p:nvSpPr>
          <p:cNvPr id="56" name="Sjukant 55"/>
          <p:cNvSpPr>
            <a:spLocks noChangeAspect="1"/>
          </p:cNvSpPr>
          <p:nvPr/>
        </p:nvSpPr>
        <p:spPr>
          <a:xfrm>
            <a:off x="2482656" y="3167968"/>
            <a:ext cx="163062" cy="166814"/>
          </a:xfrm>
          <a:prstGeom prst="heptag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/>
              <a:t>B</a:t>
            </a:r>
            <a:endParaRPr lang="nb-NO" dirty="0"/>
          </a:p>
        </p:txBody>
      </p:sp>
      <p:sp>
        <p:nvSpPr>
          <p:cNvPr id="59" name="Sjukant 58"/>
          <p:cNvSpPr>
            <a:spLocks noChangeAspect="1"/>
          </p:cNvSpPr>
          <p:nvPr/>
        </p:nvSpPr>
        <p:spPr>
          <a:xfrm>
            <a:off x="5176114" y="3813627"/>
            <a:ext cx="163062" cy="166814"/>
          </a:xfrm>
          <a:prstGeom prst="heptag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 smtClean="0"/>
              <a:t>A</a:t>
            </a:r>
            <a:endParaRPr lang="nb-NO" dirty="0"/>
          </a:p>
        </p:txBody>
      </p:sp>
      <p:sp>
        <p:nvSpPr>
          <p:cNvPr id="60" name="Sjukant 59"/>
          <p:cNvSpPr>
            <a:spLocks noChangeAspect="1"/>
          </p:cNvSpPr>
          <p:nvPr/>
        </p:nvSpPr>
        <p:spPr>
          <a:xfrm>
            <a:off x="5141926" y="4298865"/>
            <a:ext cx="163062" cy="166814"/>
          </a:xfrm>
          <a:prstGeom prst="heptag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/>
              <a:t>B</a:t>
            </a:r>
            <a:endParaRPr lang="nb-NO" dirty="0"/>
          </a:p>
        </p:txBody>
      </p:sp>
      <p:cxnSp>
        <p:nvCxnSpPr>
          <p:cNvPr id="61" name="Rett pil 60"/>
          <p:cNvCxnSpPr>
            <a:stCxn id="4" idx="3"/>
            <a:endCxn id="5" idx="1"/>
          </p:cNvCxnSpPr>
          <p:nvPr/>
        </p:nvCxnSpPr>
        <p:spPr>
          <a:xfrm flipV="1">
            <a:off x="1099940" y="1367190"/>
            <a:ext cx="771760" cy="186124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Rett pil 61"/>
          <p:cNvCxnSpPr>
            <a:stCxn id="38" idx="3"/>
            <a:endCxn id="5" idx="1"/>
          </p:cNvCxnSpPr>
          <p:nvPr/>
        </p:nvCxnSpPr>
        <p:spPr>
          <a:xfrm flipV="1">
            <a:off x="1105681" y="1367190"/>
            <a:ext cx="766019" cy="291227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Sjukant 62"/>
          <p:cNvSpPr>
            <a:spLocks noChangeAspect="1"/>
          </p:cNvSpPr>
          <p:nvPr/>
        </p:nvSpPr>
        <p:spPr>
          <a:xfrm>
            <a:off x="73934" y="921048"/>
            <a:ext cx="163062" cy="166814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endParaRPr lang="nb-NO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4" name="Sjukant 63"/>
          <p:cNvSpPr>
            <a:spLocks noChangeAspect="1"/>
          </p:cNvSpPr>
          <p:nvPr/>
        </p:nvSpPr>
        <p:spPr>
          <a:xfrm>
            <a:off x="73934" y="1805060"/>
            <a:ext cx="163062" cy="166814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nb-NO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5" name="Sjukant 64"/>
          <p:cNvSpPr>
            <a:spLocks noChangeAspect="1"/>
          </p:cNvSpPr>
          <p:nvPr/>
        </p:nvSpPr>
        <p:spPr>
          <a:xfrm>
            <a:off x="73934" y="4028257"/>
            <a:ext cx="163062" cy="166814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>
                <a:solidFill>
                  <a:schemeClr val="bg2">
                    <a:lumMod val="50000"/>
                  </a:schemeClr>
                </a:solidFill>
              </a:rPr>
              <a:t>4</a:t>
            </a:r>
            <a:endParaRPr lang="nb-NO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6" name="Sjukant 65"/>
          <p:cNvSpPr>
            <a:spLocks noChangeAspect="1"/>
          </p:cNvSpPr>
          <p:nvPr/>
        </p:nvSpPr>
        <p:spPr>
          <a:xfrm>
            <a:off x="58249" y="2825776"/>
            <a:ext cx="163062" cy="166814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lang="nb-NO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71" name="Rett pil 70"/>
          <p:cNvCxnSpPr>
            <a:stCxn id="28" idx="2"/>
            <a:endCxn id="32" idx="0"/>
          </p:cNvCxnSpPr>
          <p:nvPr/>
        </p:nvCxnSpPr>
        <p:spPr>
          <a:xfrm>
            <a:off x="7185038" y="4391282"/>
            <a:ext cx="0" cy="469750"/>
          </a:xfrm>
          <a:prstGeom prst="straightConnector1">
            <a:avLst/>
          </a:prstGeom>
          <a:ln w="127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kstSylinder 74"/>
          <p:cNvSpPr txBox="1"/>
          <p:nvPr/>
        </p:nvSpPr>
        <p:spPr>
          <a:xfrm>
            <a:off x="4302245" y="887909"/>
            <a:ext cx="1772693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dirty="0">
                <a:solidFill>
                  <a:srgbClr val="C00000"/>
                </a:solidFill>
              </a:rPr>
              <a:t>HTU-klagen er avvist </a:t>
            </a:r>
            <a:r>
              <a:rPr lang="nb-NO" sz="700" dirty="0" err="1">
                <a:solidFill>
                  <a:srgbClr val="C00000"/>
                </a:solidFill>
              </a:rPr>
              <a:t>pga</a:t>
            </a:r>
            <a:r>
              <a:rPr lang="nb-NO" sz="700" dirty="0">
                <a:solidFill>
                  <a:srgbClr val="C00000"/>
                </a:solidFill>
              </a:rPr>
              <a:t> manglende forkynning. Foreldelsesloven § 10 gir mulighet for forlenget frist </a:t>
            </a:r>
            <a:r>
              <a:rPr lang="nb-NO" sz="700" dirty="0" err="1">
                <a:solidFill>
                  <a:srgbClr val="C00000"/>
                </a:solidFill>
              </a:rPr>
              <a:t>ifm</a:t>
            </a:r>
            <a:r>
              <a:rPr lang="nb-NO" sz="700" dirty="0">
                <a:solidFill>
                  <a:srgbClr val="C00000"/>
                </a:solidFill>
              </a:rPr>
              <a:t> foreldelse, der vi/HTU ikke får tak i vedkommende </a:t>
            </a:r>
            <a:r>
              <a:rPr lang="nb-NO" sz="700" dirty="0" err="1">
                <a:solidFill>
                  <a:srgbClr val="C00000"/>
                </a:solidFill>
              </a:rPr>
              <a:t>pga</a:t>
            </a:r>
            <a:r>
              <a:rPr lang="nb-NO" sz="700" dirty="0">
                <a:solidFill>
                  <a:srgbClr val="C00000"/>
                </a:solidFill>
              </a:rPr>
              <a:t> ukjent adresse (f.eks.). Vi tapsfører kravet, men sender til Creno og ber dem sjekke adressen en gang i året i opptil 10 år etter endt 3års-foreldelse</a:t>
            </a:r>
            <a:r>
              <a:rPr lang="nb-NO" sz="700" dirty="0" smtClean="0">
                <a:solidFill>
                  <a:srgbClr val="C00000"/>
                </a:solidFill>
              </a:rPr>
              <a:t>.</a:t>
            </a:r>
            <a:endParaRPr lang="nb-NO" sz="700" dirty="0">
              <a:solidFill>
                <a:srgbClr val="C00000"/>
              </a:solidFill>
            </a:endParaRPr>
          </a:p>
        </p:txBody>
      </p:sp>
      <p:cxnSp>
        <p:nvCxnSpPr>
          <p:cNvPr id="103" name="Rett pil 32"/>
          <p:cNvCxnSpPr>
            <a:stCxn id="35" idx="3"/>
            <a:endCxn id="8" idx="1"/>
          </p:cNvCxnSpPr>
          <p:nvPr/>
        </p:nvCxnSpPr>
        <p:spPr>
          <a:xfrm flipV="1">
            <a:off x="3783064" y="3970233"/>
            <a:ext cx="383323" cy="769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Rett pil 32"/>
          <p:cNvCxnSpPr>
            <a:stCxn id="35" idx="3"/>
            <a:endCxn id="20" idx="1"/>
          </p:cNvCxnSpPr>
          <p:nvPr/>
        </p:nvCxnSpPr>
        <p:spPr>
          <a:xfrm>
            <a:off x="3783064" y="3977927"/>
            <a:ext cx="392892" cy="52274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kstSylinder 125"/>
          <p:cNvSpPr txBox="1"/>
          <p:nvPr/>
        </p:nvSpPr>
        <p:spPr>
          <a:xfrm>
            <a:off x="156940" y="5342467"/>
            <a:ext cx="4374797" cy="1277273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b-NO" sz="700" b="1" dirty="0" smtClean="0">
                <a:solidFill>
                  <a:srgbClr val="FF0000"/>
                </a:solidFill>
              </a:rPr>
              <a:t>NB! </a:t>
            </a:r>
            <a:r>
              <a:rPr lang="nb-NO" sz="700" dirty="0" smtClean="0"/>
              <a:t>Dersom Heimstadens krav om husleie overstiger depositumets størrelse, eller leietaker kun skylder husleie, kan depositumet kreves utbetalt av banken uten signatur eller dom. Heimstaden sender e-post om frigivelse på vanlig måte til banken. Banken sender deretter </a:t>
            </a:r>
            <a:r>
              <a:rPr lang="nb-NO" sz="700" b="1" dirty="0" smtClean="0">
                <a:solidFill>
                  <a:srgbClr val="00B050"/>
                </a:solidFill>
              </a:rPr>
              <a:t>5 ukers varsel </a:t>
            </a:r>
            <a:r>
              <a:rPr lang="nb-NO" sz="700" dirty="0" smtClean="0"/>
              <a:t>til LT; dvs. LT får 5 uker på seg til enten å betale Heimstaden eller å ta ut søksmål mot Heimstaden (og sende bevis for dette til banken). Dersom LT ikke tar ut søksmål, og ikke betaler innen fristen, vil banken utbetale depositumet til Heimstaden. </a:t>
            </a:r>
          </a:p>
          <a:p>
            <a:endParaRPr lang="nb-NO" sz="700" dirty="0"/>
          </a:p>
          <a:p>
            <a:r>
              <a:rPr lang="nb-NO" sz="700" dirty="0" smtClean="0"/>
              <a:t>P.t. er det imidlertid svært rask produksjonstid på HTU-klagene, slik at vi sender saken til HTU, i alle tilfeller, FØR vi ber om utbetaling av depositumet. Dette for å unngå dobbeltarbeid og misforståelser med banken/leietaker/HTU.</a:t>
            </a:r>
          </a:p>
          <a:p>
            <a:endParaRPr lang="nb-NO" sz="700" dirty="0"/>
          </a:p>
          <a:p>
            <a:r>
              <a:rPr lang="nb-NO" sz="700" dirty="0" smtClean="0"/>
              <a:t>Motsatt vil Heimstaden få </a:t>
            </a:r>
            <a:r>
              <a:rPr lang="nb-NO" sz="700" b="1" dirty="0">
                <a:solidFill>
                  <a:srgbClr val="00B050"/>
                </a:solidFill>
              </a:rPr>
              <a:t>5 ukers varsel </a:t>
            </a:r>
            <a:r>
              <a:rPr lang="nb-NO" sz="700" dirty="0" smtClean="0"/>
              <a:t>fra banken dersom leietaker ber om utbetaling av depositum direkte til banken. Heimstaden må da klage saken inn til HTU innen 5 uker, OG sende bevis for dette til banken.</a:t>
            </a:r>
            <a:endParaRPr lang="nb-NO" sz="700" dirty="0"/>
          </a:p>
        </p:txBody>
      </p:sp>
      <p:cxnSp>
        <p:nvCxnSpPr>
          <p:cNvPr id="230" name="Rett pil 44"/>
          <p:cNvCxnSpPr>
            <a:stCxn id="41" idx="3"/>
            <a:endCxn id="75" idx="1"/>
          </p:cNvCxnSpPr>
          <p:nvPr/>
        </p:nvCxnSpPr>
        <p:spPr>
          <a:xfrm flipV="1">
            <a:off x="3772897" y="1364963"/>
            <a:ext cx="529348" cy="222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1" name="Vinkel 310"/>
          <p:cNvCxnSpPr>
            <a:stCxn id="13" idx="2"/>
            <a:endCxn id="18" idx="3"/>
          </p:cNvCxnSpPr>
          <p:nvPr/>
        </p:nvCxnSpPr>
        <p:spPr>
          <a:xfrm rot="5400000">
            <a:off x="3375402" y="1764991"/>
            <a:ext cx="1111352" cy="2522832"/>
          </a:xfrm>
          <a:prstGeom prst="bentConnector2">
            <a:avLst/>
          </a:prstGeom>
          <a:ln w="28575">
            <a:solidFill>
              <a:srgbClr val="FFC000"/>
            </a:solidFill>
            <a:prstDash val="lg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Sjukant 341"/>
          <p:cNvSpPr>
            <a:spLocks noChangeAspect="1"/>
          </p:cNvSpPr>
          <p:nvPr/>
        </p:nvSpPr>
        <p:spPr>
          <a:xfrm>
            <a:off x="5919680" y="521733"/>
            <a:ext cx="163062" cy="166814"/>
          </a:xfrm>
          <a:prstGeom prst="heptago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 smtClean="0"/>
              <a:t>1</a:t>
            </a:r>
            <a:endParaRPr lang="nb-NO" dirty="0"/>
          </a:p>
        </p:txBody>
      </p:sp>
      <p:sp>
        <p:nvSpPr>
          <p:cNvPr id="343" name="Sjukant 342"/>
          <p:cNvSpPr>
            <a:spLocks noChangeAspect="1"/>
          </p:cNvSpPr>
          <p:nvPr/>
        </p:nvSpPr>
        <p:spPr>
          <a:xfrm>
            <a:off x="5899627" y="1652001"/>
            <a:ext cx="163062" cy="166814"/>
          </a:xfrm>
          <a:prstGeom prst="heptago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/>
              <a:t>2</a:t>
            </a:r>
            <a:endParaRPr lang="nb-NO" dirty="0"/>
          </a:p>
        </p:txBody>
      </p:sp>
      <p:sp>
        <p:nvSpPr>
          <p:cNvPr id="344" name="Sjukant 343"/>
          <p:cNvSpPr>
            <a:spLocks noChangeAspect="1"/>
          </p:cNvSpPr>
          <p:nvPr/>
        </p:nvSpPr>
        <p:spPr>
          <a:xfrm>
            <a:off x="5896347" y="2289115"/>
            <a:ext cx="163062" cy="166814"/>
          </a:xfrm>
          <a:prstGeom prst="heptago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/>
              <a:t>3</a:t>
            </a:r>
            <a:endParaRPr lang="nb-NO" dirty="0"/>
          </a:p>
        </p:txBody>
      </p:sp>
      <p:sp>
        <p:nvSpPr>
          <p:cNvPr id="345" name="Sjukant 344"/>
          <p:cNvSpPr>
            <a:spLocks noChangeAspect="1"/>
          </p:cNvSpPr>
          <p:nvPr/>
        </p:nvSpPr>
        <p:spPr>
          <a:xfrm>
            <a:off x="3617689" y="2852936"/>
            <a:ext cx="163062" cy="166814"/>
          </a:xfrm>
          <a:prstGeom prst="heptag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 smtClean="0"/>
              <a:t>1</a:t>
            </a:r>
            <a:endParaRPr lang="nb-NO" dirty="0"/>
          </a:p>
        </p:txBody>
      </p:sp>
      <p:sp>
        <p:nvSpPr>
          <p:cNvPr id="346" name="Sjukant 345"/>
          <p:cNvSpPr>
            <a:spLocks noChangeAspect="1"/>
          </p:cNvSpPr>
          <p:nvPr/>
        </p:nvSpPr>
        <p:spPr>
          <a:xfrm>
            <a:off x="3651610" y="3692751"/>
            <a:ext cx="163062" cy="166814"/>
          </a:xfrm>
          <a:prstGeom prst="heptag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dirty="0"/>
              <a:t>2</a:t>
            </a:r>
            <a:endParaRPr lang="nb-NO" dirty="0"/>
          </a:p>
        </p:txBody>
      </p:sp>
      <p:cxnSp>
        <p:nvCxnSpPr>
          <p:cNvPr id="350" name="Vinkel 349"/>
          <p:cNvCxnSpPr>
            <a:stCxn id="75" idx="3"/>
            <a:endCxn id="32" idx="1"/>
          </p:cNvCxnSpPr>
          <p:nvPr/>
        </p:nvCxnSpPr>
        <p:spPr>
          <a:xfrm>
            <a:off x="6074938" y="1364963"/>
            <a:ext cx="690848" cy="3649958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2">
                <a:lumMod val="75000"/>
              </a:schemeClr>
            </a:solidFill>
            <a:prstDash val="lgDash"/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Vinkel 357"/>
          <p:cNvCxnSpPr>
            <a:stCxn id="14" idx="3"/>
            <a:endCxn id="48" idx="0"/>
          </p:cNvCxnSpPr>
          <p:nvPr/>
        </p:nvCxnSpPr>
        <p:spPr>
          <a:xfrm>
            <a:off x="6074938" y="489185"/>
            <a:ext cx="204452" cy="5266945"/>
          </a:xfrm>
          <a:prstGeom prst="bentConnector2">
            <a:avLst/>
          </a:prstGeom>
          <a:ln w="12700">
            <a:solidFill>
              <a:schemeClr val="bg2">
                <a:lumMod val="50000"/>
              </a:schemeClr>
            </a:solidFill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Vinkel 373"/>
          <p:cNvCxnSpPr>
            <a:stCxn id="41" idx="3"/>
            <a:endCxn id="14" idx="1"/>
          </p:cNvCxnSpPr>
          <p:nvPr/>
        </p:nvCxnSpPr>
        <p:spPr>
          <a:xfrm flipV="1">
            <a:off x="3772897" y="489185"/>
            <a:ext cx="529349" cy="87800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77" name="Vinkel 376"/>
          <p:cNvCxnSpPr>
            <a:stCxn id="41" idx="3"/>
            <a:endCxn id="13" idx="1"/>
          </p:cNvCxnSpPr>
          <p:nvPr/>
        </p:nvCxnSpPr>
        <p:spPr>
          <a:xfrm>
            <a:off x="3772897" y="1367190"/>
            <a:ext cx="529348" cy="89579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86" name="Vinkel 385"/>
          <p:cNvCxnSpPr>
            <a:stCxn id="20" idx="2"/>
            <a:endCxn id="32" idx="1"/>
          </p:cNvCxnSpPr>
          <p:nvPr/>
        </p:nvCxnSpPr>
        <p:spPr>
          <a:xfrm rot="16200000" flipH="1">
            <a:off x="5578722" y="3827857"/>
            <a:ext cx="360362" cy="2013766"/>
          </a:xfrm>
          <a:prstGeom prst="bentConnector2">
            <a:avLst/>
          </a:prstGeom>
          <a:ln w="12700">
            <a:solidFill>
              <a:schemeClr val="accent2">
                <a:lumMod val="75000"/>
              </a:schemeClr>
            </a:solidFill>
            <a:prstDash val="lgDash"/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9" name="Rektangel 358"/>
          <p:cNvSpPr/>
          <p:nvPr/>
        </p:nvSpPr>
        <p:spPr>
          <a:xfrm>
            <a:off x="7488324" y="222713"/>
            <a:ext cx="1468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nb-NO" sz="600" b="1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TIDSLINJE</a:t>
            </a:r>
          </a:p>
          <a:p>
            <a:pPr algn="r">
              <a:spcAft>
                <a:spcPts val="0"/>
              </a:spcAft>
            </a:pPr>
            <a:r>
              <a:rPr lang="nb-NO" sz="600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Opprettet </a:t>
            </a:r>
            <a:r>
              <a:rPr lang="nb-NO" sz="600" dirty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dato: </a:t>
            </a:r>
            <a:r>
              <a:rPr lang="nb-NO" sz="600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2016</a:t>
            </a:r>
            <a:endParaRPr lang="nb-NO" sz="600" dirty="0">
              <a:latin typeface="Minion Pro" panose="02040503050306020203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nb-NO" sz="600" dirty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Opprettet av: </a:t>
            </a:r>
            <a:r>
              <a:rPr lang="nb-NO" sz="600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Marianne Grønn</a:t>
            </a:r>
            <a:endParaRPr lang="nb-NO" sz="600" dirty="0">
              <a:latin typeface="Minion Pro" panose="02040503050306020203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nb-NO" sz="600" dirty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nb-NO" sz="600" dirty="0">
              <a:latin typeface="Minion Pro" panose="02040503050306020203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nb-NO" sz="600" dirty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Oppdatert dato</a:t>
            </a:r>
            <a:r>
              <a:rPr lang="nb-NO" sz="600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16. juni 2019 </a:t>
            </a:r>
            <a:endParaRPr lang="nb-NO" sz="600" dirty="0">
              <a:latin typeface="Minion Pro" panose="02040503050306020203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nb-NO" sz="600" dirty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Oppdatert av</a:t>
            </a:r>
            <a:r>
              <a:rPr lang="nb-NO" sz="600" dirty="0" smtClean="0">
                <a:solidFill>
                  <a:srgbClr val="00B050"/>
                </a:solidFill>
                <a:latin typeface="Minion Pro" panose="02040503050306020203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Marianne Major Grønn </a:t>
            </a:r>
            <a:endParaRPr lang="nb-NO" sz="600" dirty="0">
              <a:effectLst/>
              <a:latin typeface="Minion Pro" panose="02040503050306020203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267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26665</TotalTime>
  <Words>889</Words>
  <Application>Microsoft Office PowerPoint</Application>
  <PresentationFormat>Skjermfremvisning (4:3)</PresentationFormat>
  <Paragraphs>94</Paragraphs>
  <Slides>2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</vt:i4>
      </vt:variant>
    </vt:vector>
  </HeadingPairs>
  <TitlesOfParts>
    <vt:vector size="7" baseType="lpstr">
      <vt:lpstr>Arial</vt:lpstr>
      <vt:lpstr>Calibri</vt:lpstr>
      <vt:lpstr>Minion Pro</vt:lpstr>
      <vt:lpstr>Times New Roman</vt:lpstr>
      <vt:lpstr>Office-tema</vt:lpstr>
      <vt:lpstr>PowerPoint-presentasjon</vt:lpstr>
      <vt:lpstr>PowerPoint-presentasjon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Marianne Grønn</dc:creator>
  <cp:lastModifiedBy>Marianne Grønn</cp:lastModifiedBy>
  <cp:revision>209</cp:revision>
  <cp:lastPrinted>2019-06-19T11:44:20Z</cp:lastPrinted>
  <dcterms:created xsi:type="dcterms:W3CDTF">2013-09-26T09:47:18Z</dcterms:created>
  <dcterms:modified xsi:type="dcterms:W3CDTF">2019-06-19T11:44:21Z</dcterms:modified>
</cp:coreProperties>
</file>